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obo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7A722A-0D25-40F6-863F-2EE94639BE53}">
  <a:tblStyle styleId="{687A722A-0D25-40F6-863F-2EE94639BE5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bold.fntdata"/><Relationship Id="rId21" Type="http://schemas.openxmlformats.org/officeDocument/2006/relationships/slide" Target="slides/slide16.xml"/><Relationship Id="rId43" Type="http://schemas.openxmlformats.org/officeDocument/2006/relationships/font" Target="fonts/Roboto-regular.fntdata"/><Relationship Id="rId24" Type="http://schemas.openxmlformats.org/officeDocument/2006/relationships/slide" Target="slides/slide19.xml"/><Relationship Id="rId46" Type="http://schemas.openxmlformats.org/officeDocument/2006/relationships/font" Target="fonts/Roboto-boldItalic.fntdata"/><Relationship Id="rId23" Type="http://schemas.openxmlformats.org/officeDocument/2006/relationships/slide" Target="slides/slide18.xml"/><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976443da4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976443da4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ca773b480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ca773b480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ca773b480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ca773b480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d0f1cb7d3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d0f1cb7d3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a86c3842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ca86c3842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ca86c3842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ca86c3842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d155b8859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d155b8859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d155b8859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d155b8859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d155b8859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d155b8859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d19aec70d6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d19aec70d6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d155b8859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d155b8859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ca6f6afcc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ca6f6afcc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d0f1cb7d3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d0f1cb7d3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d155b8859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d155b8859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d155b8859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d155b8859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d19aec70d6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d19aec70d6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d29c00881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d29c00881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d29c00881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d29c00881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d19aec70d6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d19aec70d6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d9ce37674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d9ce37674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d19aec70d6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d19aec70d6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d9ce37674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d9ce37674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d0f1cb7d3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d0f1cb7d3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d19aec70d6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d19aec70d6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d9ce37674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d9ce37674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d9ce37674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d9ce37674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d9ce37674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d9ce37674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d9ce37674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d9ce37674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d9ce37674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d9ce37674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d9ce37674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d9ce37674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d9ce37674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d9ce37674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d0f1cb7d3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d0f1cb7d3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d19aec70d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d19aec70d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d19aec70d6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d19aec70d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d0f1cb7d3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d0f1cb7d3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ca773b48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ca773b48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ca773b480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ca773b480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www.youtube.com/watch?v=woIaitMj4FM" TargetMode="Externa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drive.google.com/file/d/1v8_iktl2431YLN2SBW7zWR7YBXFrCnmg/view" TargetMode="External"/><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drive.google.com/file/d/1-I5uiLS_htY6tGVEal2BUfxhe7aEsyl7/view" TargetMode="External"/><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www.posemaniacs.com/fr/poses/sports" TargetMode="Externa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www.posemaniacs.com/fr/tools/thirtyseconds" TargetMode="External"/><Relationship Id="rId4"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 name="Shape 53"/>
        <p:cNvGrpSpPr/>
        <p:nvPr/>
      </p:nvGrpSpPr>
      <p:grpSpPr>
        <a:xfrm>
          <a:off x="0" y="0"/>
          <a:ext cx="0" cy="0"/>
          <a:chOff x="0" y="0"/>
          <a:chExt cx="0" cy="0"/>
        </a:xfrm>
      </p:grpSpPr>
      <p:sp>
        <p:nvSpPr>
          <p:cNvPr id="54" name="Google Shape;54;p13"/>
          <p:cNvSpPr txBox="1"/>
          <p:nvPr/>
        </p:nvSpPr>
        <p:spPr>
          <a:xfrm>
            <a:off x="798575" y="1895250"/>
            <a:ext cx="396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rgbClr val="4A86E8"/>
                </a:solidFill>
                <a:latin typeface="Roboto"/>
                <a:ea typeface="Roboto"/>
                <a:cs typeface="Roboto"/>
                <a:sym typeface="Roboto"/>
              </a:rPr>
              <a:t>    «    H  O  R  S     C  A  D  R  E    » </a:t>
            </a:r>
            <a:endParaRPr>
              <a:solidFill>
                <a:srgbClr val="4A86E8"/>
              </a:solidFill>
            </a:endParaRPr>
          </a:p>
        </p:txBody>
      </p:sp>
      <p:sp>
        <p:nvSpPr>
          <p:cNvPr id="55" name="Google Shape;55;p13"/>
          <p:cNvSpPr txBox="1"/>
          <p:nvPr/>
        </p:nvSpPr>
        <p:spPr>
          <a:xfrm>
            <a:off x="821172" y="1895250"/>
            <a:ext cx="396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rgbClr val="FF00FF"/>
                </a:solidFill>
                <a:latin typeface="Roboto"/>
                <a:ea typeface="Roboto"/>
                <a:cs typeface="Roboto"/>
                <a:sym typeface="Roboto"/>
              </a:rPr>
              <a:t>    «    H  O  R  S     C  A  D  R  E    » </a:t>
            </a:r>
            <a:endParaRPr>
              <a:solidFill>
                <a:srgbClr val="FF00FF"/>
              </a:solidFill>
            </a:endParaRPr>
          </a:p>
        </p:txBody>
      </p:sp>
      <p:graphicFrame>
        <p:nvGraphicFramePr>
          <p:cNvPr id="56" name="Google Shape;56;p13"/>
          <p:cNvGraphicFramePr/>
          <p:nvPr/>
        </p:nvGraphicFramePr>
        <p:xfrm>
          <a:off x="125" y="0"/>
          <a:ext cx="3000000" cy="3000000"/>
        </p:xfrm>
        <a:graphic>
          <a:graphicData uri="http://schemas.openxmlformats.org/drawingml/2006/table">
            <a:tbl>
              <a:tblPr>
                <a:noFill/>
                <a:tableStyleId>{687A722A-0D25-40F6-863F-2EE94639BE53}</a:tableStyleId>
              </a:tblPr>
              <a:tblGrid>
                <a:gridCol w="831275"/>
                <a:gridCol w="831275"/>
                <a:gridCol w="831275"/>
                <a:gridCol w="831275"/>
                <a:gridCol w="831275"/>
                <a:gridCol w="831275"/>
                <a:gridCol w="831275"/>
                <a:gridCol w="831275"/>
                <a:gridCol w="831275"/>
                <a:gridCol w="831275"/>
                <a:gridCol w="831275"/>
              </a:tblGrid>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fr" sz="2000">
                          <a:latin typeface="Roboto"/>
                          <a:ea typeface="Roboto"/>
                          <a:cs typeface="Roboto"/>
                          <a:sym typeface="Roboto"/>
                        </a:rPr>
                        <a:t>P</a:t>
                      </a:r>
                      <a:endParaRPr sz="20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fr" sz="2000">
                          <a:latin typeface="Roboto"/>
                          <a:ea typeface="Roboto"/>
                          <a:cs typeface="Roboto"/>
                          <a:sym typeface="Roboto"/>
                        </a:rPr>
                        <a:t>A</a:t>
                      </a:r>
                      <a:endParaRPr sz="2000">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fr" sz="2000">
                          <a:latin typeface="Roboto"/>
                          <a:ea typeface="Roboto"/>
                          <a:cs typeface="Roboto"/>
                          <a:sym typeface="Roboto"/>
                        </a:rPr>
                        <a:t>V</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3500">
                        <a:solidFill>
                          <a:schemeClr val="dk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tc>
                <a:tc gridSpan="5">
                  <a:txBody>
                    <a:bodyPr/>
                    <a:lstStyle/>
                    <a:p>
                      <a:pPr indent="0" lvl="0" marL="0" rtl="0" algn="l">
                        <a:spcBef>
                          <a:spcPts val="0"/>
                        </a:spcBef>
                        <a:spcAft>
                          <a:spcPts val="0"/>
                        </a:spcAft>
                        <a:buNone/>
                      </a:pPr>
                      <a:r>
                        <a:rPr lang="fr" sz="2000">
                          <a:latin typeface="Roboto"/>
                          <a:ea typeface="Roboto"/>
                          <a:cs typeface="Roboto"/>
                          <a:sym typeface="Roboto"/>
                        </a:rPr>
                        <a:t>    </a:t>
                      </a:r>
                      <a:r>
                        <a:rPr lang="fr" sz="2000">
                          <a:latin typeface="Roboto"/>
                          <a:ea typeface="Roboto"/>
                          <a:cs typeface="Roboto"/>
                          <a:sym typeface="Roboto"/>
                        </a:rPr>
                        <a:t>«    H  O  R  S     C  A  D  R  E    »    </a:t>
                      </a:r>
                      <a:endParaRPr sz="2000">
                        <a:latin typeface="Roboto"/>
                        <a:ea typeface="Roboto"/>
                        <a:cs typeface="Roboto"/>
                        <a:sym typeface="Roboto"/>
                      </a:endParaRPr>
                    </a:p>
                  </a:txBody>
                  <a:tcPr marT="91425" marB="91425" marR="91425" marL="91425" anchor="ctr">
                    <a:lnB cap="flat" cmpd="sng" w="9525">
                      <a:solidFill>
                        <a:srgbClr val="9E9E9E"/>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latin typeface="Roboto"/>
                        <a:ea typeface="Roboto"/>
                        <a:cs typeface="Roboto"/>
                        <a:sym typeface="Roboto"/>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Roboto"/>
                        <a:ea typeface="Roboto"/>
                        <a:cs typeface="Roboto"/>
                        <a:sym typeface="Roboto"/>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Roboto"/>
                        <a:ea typeface="Roboto"/>
                        <a:cs typeface="Roboto"/>
                        <a:sym typeface="Roboto"/>
                      </a:endParaRPr>
                    </a:p>
                  </a:txBody>
                  <a:tcPr marT="91425" marB="91425" marR="91425" marL="91425" anchor="ctr"/>
                </a:tc>
              </a:tr>
              <a:tr h="857250">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tcPr>
                </a:tc>
                <a:tc gridSpan="10">
                  <a:txBody>
                    <a:bodyPr/>
                    <a:lstStyle/>
                    <a:p>
                      <a:pPr indent="0" lvl="0" marL="0" rtl="0" algn="l">
                        <a:spcBef>
                          <a:spcPts val="0"/>
                        </a:spcBef>
                        <a:spcAft>
                          <a:spcPts val="0"/>
                        </a:spcAft>
                        <a:buNone/>
                      </a:pPr>
                      <a:r>
                        <a:rPr lang="fr" sz="2000">
                          <a:solidFill>
                            <a:schemeClr val="dk1"/>
                          </a:solidFill>
                          <a:latin typeface="Roboto"/>
                          <a:ea typeface="Roboto"/>
                          <a:cs typeface="Roboto"/>
                          <a:sym typeface="Roboto"/>
                        </a:rPr>
                        <a:t>    «    </a:t>
                      </a:r>
                      <a:r>
                        <a:rPr lang="fr" sz="2000">
                          <a:solidFill>
                            <a:schemeClr val="dk1"/>
                          </a:solidFill>
                          <a:latin typeface="Roboto"/>
                          <a:ea typeface="Roboto"/>
                          <a:cs typeface="Roboto"/>
                          <a:sym typeface="Roboto"/>
                        </a:rPr>
                        <a:t>P  E  N  S  E  R     &amp;     D  E  S  S  I  N  E  R     E  N     D  E  H  O  R  S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hMerge="1"/>
                <a:tc hMerge="1"/>
                <a:tc hMerge="1"/>
                <a:tc hMerge="1"/>
              </a:tr>
              <a:tr h="838725">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tcPr>
                </a:tc>
                <a:tc gridSpan="5">
                  <a:txBody>
                    <a:bodyPr/>
                    <a:lstStyle/>
                    <a:p>
                      <a:pPr indent="0" lvl="0" marL="0" rtl="0" algn="l">
                        <a:spcBef>
                          <a:spcPts val="0"/>
                        </a:spcBef>
                        <a:spcAft>
                          <a:spcPts val="0"/>
                        </a:spcAft>
                        <a:buNone/>
                      </a:pPr>
                      <a:r>
                        <a:rPr lang="fr" sz="2000">
                          <a:solidFill>
                            <a:schemeClr val="dk1"/>
                          </a:solidFill>
                          <a:latin typeface="Roboto"/>
                          <a:ea typeface="Roboto"/>
                          <a:cs typeface="Roboto"/>
                          <a:sym typeface="Roboto"/>
                        </a:rPr>
                        <a:t>    </a:t>
                      </a:r>
                      <a:r>
                        <a:rPr lang="fr" sz="2000">
                          <a:solidFill>
                            <a:schemeClr val="dk1"/>
                          </a:solidFill>
                          <a:latin typeface="Roboto"/>
                          <a:ea typeface="Roboto"/>
                          <a:cs typeface="Roboto"/>
                          <a:sym typeface="Roboto"/>
                        </a:rPr>
                        <a:t>D  E     L  A     B  O  I  T  E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19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tcPr>
                </a:tc>
              </a:tr>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0" name="Shape 240"/>
        <p:cNvGrpSpPr/>
        <p:nvPr/>
      </p:nvGrpSpPr>
      <p:grpSpPr>
        <a:xfrm>
          <a:off x="0" y="0"/>
          <a:ext cx="0" cy="0"/>
          <a:chOff x="0" y="0"/>
          <a:chExt cx="0" cy="0"/>
        </a:xfrm>
      </p:grpSpPr>
      <p:graphicFrame>
        <p:nvGraphicFramePr>
          <p:cNvPr id="241" name="Google Shape;241;p22"/>
          <p:cNvGraphicFramePr/>
          <p:nvPr/>
        </p:nvGraphicFramePr>
        <p:xfrm>
          <a:off x="125" y="0"/>
          <a:ext cx="3000000" cy="3000000"/>
        </p:xfrm>
        <a:graphic>
          <a:graphicData uri="http://schemas.openxmlformats.org/drawingml/2006/table">
            <a:tbl>
              <a:tblPr>
                <a:noFill/>
                <a:tableStyleId>{687A722A-0D25-40F6-863F-2EE94639BE53}</a:tableStyleId>
              </a:tblPr>
              <a:tblGrid>
                <a:gridCol w="831275"/>
                <a:gridCol w="831275"/>
                <a:gridCol w="831275"/>
                <a:gridCol w="831275"/>
                <a:gridCol w="831275"/>
                <a:gridCol w="831275"/>
                <a:gridCol w="831275"/>
                <a:gridCol w="831275"/>
                <a:gridCol w="831275"/>
                <a:gridCol w="831275"/>
                <a:gridCol w="831275"/>
              </a:tblGrid>
              <a:tr h="857250">
                <a:tc gridSpan="5" rowSpan="6">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tc>
                <a:tc rowSpan="6" hMerge="1"/>
                <a:tc rowSpan="6" hMerge="1"/>
                <a:tc rowSpan="6" hMerge="1"/>
                <a:tc rowSpan="6" hMerge="1"/>
                <a:tc gridSpan="3" rowSpan="4">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rowSpan="4" hMerge="1"/>
                <a:tc rowSpan="4" hMerge="1"/>
                <a:tc gridSpan="3" rowSpan="4">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rowSpan="4" hMerge="1"/>
                <a:tc rowSpan="4" hMerge="1"/>
              </a:tr>
              <a:tr h="857250">
                <a:tc gridSpan="5" vMerge="1"/>
                <a:tc hMerge="1" vMerge="1"/>
                <a:tc hMerge="1" vMerge="1"/>
                <a:tc hMerge="1" vMerge="1"/>
                <a:tc hMerge="1" vMerge="1"/>
                <a:tc gridSpan="3" vMerge="1"/>
                <a:tc hMerge="1" vMerge="1"/>
                <a:tc hMerge="1" vMerge="1"/>
                <a:tc gridSpan="3" vMerge="1"/>
                <a:tc hMerge="1" vMerge="1"/>
                <a:tc hMerge="1" vMerge="1"/>
              </a:tr>
              <a:tr h="857250">
                <a:tc gridSpan="5" vMerge="1"/>
                <a:tc hMerge="1" vMerge="1"/>
                <a:tc hMerge="1" vMerge="1"/>
                <a:tc hMerge="1" vMerge="1"/>
                <a:tc hMerge="1" vMerge="1"/>
                <a:tc gridSpan="3" vMerge="1"/>
                <a:tc hMerge="1" vMerge="1"/>
                <a:tc hMerge="1" vMerge="1"/>
                <a:tc gridSpan="3" vMerge="1"/>
                <a:tc hMerge="1" vMerge="1"/>
                <a:tc hMerge="1" vMerge="1"/>
              </a:tr>
              <a:tr h="857250">
                <a:tc gridSpan="5" vMerge="1"/>
                <a:tc hMerge="1" vMerge="1"/>
                <a:tc hMerge="1" vMerge="1"/>
                <a:tc hMerge="1" vMerge="1"/>
                <a:tc hMerge="1" vMerge="1"/>
                <a:tc gridSpan="3" vMerge="1"/>
                <a:tc hMerge="1" vMerge="1"/>
                <a:tc hMerge="1" vMerge="1"/>
                <a:tc gridSpan="3" vMerge="1"/>
                <a:tc hMerge="1" vMerge="1"/>
                <a:tc hMerge="1" vMerge="1"/>
              </a:tr>
              <a:tr h="857250">
                <a:tc gridSpan="5" vMerge="1"/>
                <a:tc hMerge="1" vMerge="1"/>
                <a:tc hMerge="1" vMerge="1"/>
                <a:tc hMerge="1" vMerge="1"/>
                <a:tc hMerge="1" vMerge="1"/>
                <a:tc gridSpan="3">
                  <a:txBody>
                    <a:bodyPr/>
                    <a:lstStyle/>
                    <a:p>
                      <a:pPr indent="0" lvl="0" marL="0" rtl="0" algn="l">
                        <a:spcBef>
                          <a:spcPts val="0"/>
                        </a:spcBef>
                        <a:spcAft>
                          <a:spcPts val="0"/>
                        </a:spcAft>
                        <a:buClr>
                          <a:schemeClr val="dk1"/>
                        </a:buClr>
                        <a:buSzPts val="1100"/>
                        <a:buFont typeface="Arial"/>
                        <a:buNone/>
                      </a:pPr>
                      <a:r>
                        <a:rPr b="1" lang="fr" sz="2000">
                          <a:solidFill>
                            <a:schemeClr val="dk1"/>
                          </a:solidFill>
                          <a:latin typeface="Roboto"/>
                          <a:ea typeface="Roboto"/>
                          <a:cs typeface="Roboto"/>
                          <a:sym typeface="Roboto"/>
                        </a:rPr>
                        <a:t>FRED, </a:t>
                      </a:r>
                      <a:r>
                        <a:rPr b="1" i="1" lang="fr" sz="2000">
                          <a:solidFill>
                            <a:schemeClr val="dk1"/>
                          </a:solidFill>
                          <a:latin typeface="Roboto"/>
                          <a:ea typeface="Roboto"/>
                          <a:cs typeface="Roboto"/>
                          <a:sym typeface="Roboto"/>
                        </a:rPr>
                        <a:t>Philémon</a:t>
                      </a:r>
                      <a:r>
                        <a:rPr b="1" lang="fr" sz="2000">
                          <a:solidFill>
                            <a:schemeClr val="dk1"/>
                          </a:solidFill>
                          <a:latin typeface="Roboto"/>
                          <a:ea typeface="Roboto"/>
                          <a:cs typeface="Roboto"/>
                          <a:sym typeface="Roboto"/>
                        </a:rPr>
                        <a:t>, 1965.</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nchor="ctr"/>
                </a:tc>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tc>
              </a:tr>
              <a:tr h="857250">
                <a:tc gridSpan="5" vMerge="1"/>
                <a:tc hMerge="1" vMerge="1"/>
                <a:tc hMerge="1" vMerge="1"/>
                <a:tc hMerge="1" vMerge="1"/>
                <a:tc hMerge="1" vMerge="1"/>
                <a:tc gridSpan="4">
                  <a:txBody>
                    <a:bodyPr/>
                    <a:lstStyle/>
                    <a:p>
                      <a:pPr indent="0" lvl="0" marL="0" rtl="0" algn="l">
                        <a:spcBef>
                          <a:spcPts val="0"/>
                        </a:spcBef>
                        <a:spcAft>
                          <a:spcPts val="0"/>
                        </a:spcAft>
                        <a:buNone/>
                      </a:pPr>
                      <a:r>
                        <a:rPr lang="fr" sz="1500">
                          <a:solidFill>
                            <a:srgbClr val="4A86E8"/>
                          </a:solidFill>
                          <a:latin typeface="Roboto"/>
                          <a:ea typeface="Roboto"/>
                          <a:cs typeface="Roboto"/>
                          <a:sym typeface="Roboto"/>
                        </a:rPr>
                        <a:t>Déconstruction, jeux graphiques.</a:t>
                      </a:r>
                      <a:endParaRPr sz="1500">
                        <a:solidFill>
                          <a:srgbClr val="4A86E8"/>
                        </a:solidFill>
                        <a:latin typeface="Roboto"/>
                        <a:ea typeface="Roboto"/>
                        <a:cs typeface="Roboto"/>
                        <a:sym typeface="Roboto"/>
                      </a:endParaRPr>
                    </a:p>
                    <a:p>
                      <a:pPr indent="0" lvl="0" marL="0" rtl="0" algn="l">
                        <a:spcBef>
                          <a:spcPts val="0"/>
                        </a:spcBef>
                        <a:spcAft>
                          <a:spcPts val="0"/>
                        </a:spcAft>
                        <a:buNone/>
                      </a:pPr>
                      <a:r>
                        <a:rPr lang="fr" sz="1500">
                          <a:solidFill>
                            <a:srgbClr val="FF00FF"/>
                          </a:solidFill>
                          <a:latin typeface="Roboto"/>
                          <a:ea typeface="Roboto"/>
                          <a:cs typeface="Roboto"/>
                          <a:sym typeface="Roboto"/>
                        </a:rPr>
                        <a:t>Projette dans un univers onirique et fantastique.</a:t>
                      </a:r>
                      <a:endParaRPr sz="1500">
                        <a:solidFill>
                          <a:srgbClr val="FF00FF"/>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hMerge="1"/>
                <a:tc hMerge="1"/>
                <a:tc hMerge="1"/>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tc>
              </a:tr>
            </a:tbl>
          </a:graphicData>
        </a:graphic>
      </p:graphicFrame>
      <p:pic>
        <p:nvPicPr>
          <p:cNvPr id="242" name="Google Shape;242;p22"/>
          <p:cNvPicPr preferRelativeResize="0"/>
          <p:nvPr/>
        </p:nvPicPr>
        <p:blipFill>
          <a:blip r:embed="rId3">
            <a:alphaModFix/>
          </a:blip>
          <a:stretch>
            <a:fillRect/>
          </a:stretch>
        </p:blipFill>
        <p:spPr>
          <a:xfrm>
            <a:off x="4296787" y="414600"/>
            <a:ext cx="2180213" cy="2691624"/>
          </a:xfrm>
          <a:prstGeom prst="rect">
            <a:avLst/>
          </a:prstGeom>
          <a:noFill/>
          <a:ln>
            <a:noFill/>
          </a:ln>
        </p:spPr>
      </p:pic>
      <p:pic>
        <p:nvPicPr>
          <p:cNvPr id="243" name="Google Shape;243;p22"/>
          <p:cNvPicPr preferRelativeResize="0"/>
          <p:nvPr/>
        </p:nvPicPr>
        <p:blipFill>
          <a:blip r:embed="rId4">
            <a:alphaModFix/>
          </a:blip>
          <a:stretch>
            <a:fillRect/>
          </a:stretch>
        </p:blipFill>
        <p:spPr>
          <a:xfrm>
            <a:off x="6883675" y="440750"/>
            <a:ext cx="2054914" cy="2639326"/>
          </a:xfrm>
          <a:prstGeom prst="rect">
            <a:avLst/>
          </a:prstGeom>
          <a:noFill/>
          <a:ln>
            <a:noFill/>
          </a:ln>
        </p:spPr>
      </p:pic>
      <p:pic>
        <p:nvPicPr>
          <p:cNvPr id="244" name="Google Shape;244;p22"/>
          <p:cNvPicPr preferRelativeResize="0"/>
          <p:nvPr/>
        </p:nvPicPr>
        <p:blipFill>
          <a:blip r:embed="rId5">
            <a:alphaModFix/>
          </a:blip>
          <a:stretch>
            <a:fillRect/>
          </a:stretch>
        </p:blipFill>
        <p:spPr>
          <a:xfrm>
            <a:off x="52075" y="89512"/>
            <a:ext cx="4029250" cy="4964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8" name="Shape 248"/>
        <p:cNvGrpSpPr/>
        <p:nvPr/>
      </p:nvGrpSpPr>
      <p:grpSpPr>
        <a:xfrm>
          <a:off x="0" y="0"/>
          <a:ext cx="0" cy="0"/>
          <a:chOff x="0" y="0"/>
          <a:chExt cx="0" cy="0"/>
        </a:xfrm>
      </p:grpSpPr>
      <p:graphicFrame>
        <p:nvGraphicFramePr>
          <p:cNvPr id="249" name="Google Shape;249;p23"/>
          <p:cNvGraphicFramePr/>
          <p:nvPr/>
        </p:nvGraphicFramePr>
        <p:xfrm>
          <a:off x="125" y="0"/>
          <a:ext cx="3000000" cy="3000000"/>
        </p:xfrm>
        <a:graphic>
          <a:graphicData uri="http://schemas.openxmlformats.org/drawingml/2006/table">
            <a:tbl>
              <a:tblPr>
                <a:noFill/>
                <a:tableStyleId>{687A722A-0D25-40F6-863F-2EE94639BE53}</a:tableStyleId>
              </a:tblPr>
              <a:tblGrid>
                <a:gridCol w="831275"/>
                <a:gridCol w="831275"/>
                <a:gridCol w="831275"/>
                <a:gridCol w="831275"/>
                <a:gridCol w="831275"/>
                <a:gridCol w="831275"/>
                <a:gridCol w="831275"/>
                <a:gridCol w="831275"/>
                <a:gridCol w="831275"/>
                <a:gridCol w="831275"/>
                <a:gridCol w="831275"/>
              </a:tblGrid>
              <a:tr h="857250">
                <a:tc gridSpan="7" rowSpan="3">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tc>
                <a:tc rowSpan="3" hMerge="1"/>
                <a:tc rowSpan="3" hMerge="1"/>
                <a:tc rowSpan="3" hMerge="1"/>
                <a:tc rowSpan="3" hMerge="1"/>
                <a:tc rowSpan="3" hMerge="1"/>
                <a:tc rowSpan="3" hMerge="1"/>
                <a:tc gridSpan="4">
                  <a:txBody>
                    <a:bodyPr/>
                    <a:lstStyle/>
                    <a:p>
                      <a:pPr indent="0" lvl="0" marL="0" rtl="0" algn="l">
                        <a:spcBef>
                          <a:spcPts val="0"/>
                        </a:spcBef>
                        <a:spcAft>
                          <a:spcPts val="0"/>
                        </a:spcAft>
                        <a:buNone/>
                      </a:pPr>
                      <a:r>
                        <a:rPr b="1" lang="fr" sz="2000">
                          <a:latin typeface="Roboto"/>
                          <a:ea typeface="Roboto"/>
                          <a:cs typeface="Roboto"/>
                          <a:sym typeface="Roboto"/>
                        </a:rPr>
                        <a:t>Chris WARE, </a:t>
                      </a:r>
                      <a:r>
                        <a:rPr b="1" i="1" lang="fr" sz="2000">
                          <a:latin typeface="Roboto"/>
                          <a:ea typeface="Roboto"/>
                          <a:cs typeface="Roboto"/>
                          <a:sym typeface="Roboto"/>
                        </a:rPr>
                        <a:t>Jimmy Corrigan</a:t>
                      </a:r>
                      <a:r>
                        <a:rPr b="1" lang="fr" sz="2000">
                          <a:latin typeface="Roboto"/>
                          <a:ea typeface="Roboto"/>
                          <a:cs typeface="Roboto"/>
                          <a:sym typeface="Roboto"/>
                        </a:rPr>
                        <a:t>, 1995.</a:t>
                      </a:r>
                      <a:endParaRPr b="1" sz="2000">
                        <a:latin typeface="Roboto"/>
                        <a:ea typeface="Roboto"/>
                        <a:cs typeface="Roboto"/>
                        <a:sym typeface="Roboto"/>
                      </a:endParaRPr>
                    </a:p>
                  </a:txBody>
                  <a:tcPr marT="91425" marB="91425" marR="91425" marL="91425" anchor="ctr"/>
                </a:tc>
                <a:tc hMerge="1"/>
                <a:tc hMerge="1"/>
                <a:tc hMerge="1"/>
              </a:tr>
              <a:tr h="857250">
                <a:tc gridSpan="7" vMerge="1"/>
                <a:tc hMerge="1" vMerge="1"/>
                <a:tc hMerge="1" vMerge="1"/>
                <a:tc hMerge="1" vMerge="1"/>
                <a:tc hMerge="1" vMerge="1"/>
                <a:tc hMerge="1" vMerge="1"/>
                <a:tc hMerge="1" vMerge="1"/>
                <a:tc gridSpan="4">
                  <a:txBody>
                    <a:bodyPr/>
                    <a:lstStyle/>
                    <a:p>
                      <a:pPr indent="0" lvl="0" marL="0" rtl="0" algn="l">
                        <a:spcBef>
                          <a:spcPts val="0"/>
                        </a:spcBef>
                        <a:spcAft>
                          <a:spcPts val="0"/>
                        </a:spcAft>
                        <a:buNone/>
                      </a:pPr>
                      <a:r>
                        <a:rPr lang="fr" sz="1500">
                          <a:solidFill>
                            <a:srgbClr val="4A86E8"/>
                          </a:solidFill>
                          <a:latin typeface="Roboto"/>
                          <a:ea typeface="Roboto"/>
                          <a:cs typeface="Roboto"/>
                          <a:sym typeface="Roboto"/>
                        </a:rPr>
                        <a:t>Complexification et modification du s</a:t>
                      </a:r>
                      <a:r>
                        <a:rPr lang="fr" sz="1500">
                          <a:solidFill>
                            <a:srgbClr val="4A86E8"/>
                          </a:solidFill>
                          <a:latin typeface="Roboto"/>
                          <a:ea typeface="Roboto"/>
                          <a:cs typeface="Roboto"/>
                          <a:sym typeface="Roboto"/>
                        </a:rPr>
                        <a:t>ens de lecture, pluri-lecturabilité.</a:t>
                      </a:r>
                      <a:endParaRPr sz="1500">
                        <a:solidFill>
                          <a:srgbClr val="4A86E8"/>
                        </a:solidFill>
                        <a:latin typeface="Roboto"/>
                        <a:ea typeface="Roboto"/>
                        <a:cs typeface="Roboto"/>
                        <a:sym typeface="Roboto"/>
                      </a:endParaRPr>
                    </a:p>
                    <a:p>
                      <a:pPr indent="0" lvl="0" marL="0" rtl="0" algn="l">
                        <a:spcBef>
                          <a:spcPts val="0"/>
                        </a:spcBef>
                        <a:spcAft>
                          <a:spcPts val="0"/>
                        </a:spcAft>
                        <a:buNone/>
                      </a:pPr>
                      <a:r>
                        <a:rPr lang="fr" sz="1500">
                          <a:solidFill>
                            <a:srgbClr val="FF00FF"/>
                          </a:solidFill>
                          <a:latin typeface="Roboto"/>
                          <a:ea typeface="Roboto"/>
                          <a:cs typeface="Roboto"/>
                          <a:sym typeface="Roboto"/>
                        </a:rPr>
                        <a:t>Produit un sentiment de malaise.</a:t>
                      </a:r>
                      <a:endParaRPr sz="1500">
                        <a:solidFill>
                          <a:srgbClr val="FF00FF"/>
                        </a:solidFill>
                        <a:latin typeface="Roboto"/>
                        <a:ea typeface="Roboto"/>
                        <a:cs typeface="Roboto"/>
                        <a:sym typeface="Roboto"/>
                      </a:endParaRPr>
                    </a:p>
                  </a:txBody>
                  <a:tcPr marT="91425" marB="91425" marR="91425" marL="91425"/>
                </a:tc>
                <a:tc hMerge="1"/>
                <a:tc hMerge="1"/>
                <a:tc hMerge="1"/>
              </a:tr>
              <a:tr h="857250">
                <a:tc gridSpan="7"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nchor="ctr"/>
                </a:tc>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tc>
              </a:tr>
              <a:tr h="857250">
                <a:tc gridSpan="7" rowSpan="3">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rowSpan="3" hMerge="1"/>
                <a:tc rowSpan="3" hMerge="1"/>
                <a:tc rowSpan="3" hMerge="1"/>
                <a:tc rowSpan="3" hMerge="1"/>
                <a:tc rowSpan="3" hMerge="1"/>
                <a:tc rowSpan="3" hMerge="1"/>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tc>
              </a:tr>
              <a:tr h="857250">
                <a:tc gridSpan="7"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tc>
              </a:tr>
              <a:tr h="857250">
                <a:tc gridSpan="7"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tc>
              </a:tr>
            </a:tbl>
          </a:graphicData>
        </a:graphic>
      </p:graphicFrame>
      <p:pic>
        <p:nvPicPr>
          <p:cNvPr id="250" name="Google Shape;250;p23"/>
          <p:cNvPicPr preferRelativeResize="0"/>
          <p:nvPr/>
        </p:nvPicPr>
        <p:blipFill>
          <a:blip r:embed="rId3">
            <a:alphaModFix/>
          </a:blip>
          <a:stretch>
            <a:fillRect/>
          </a:stretch>
        </p:blipFill>
        <p:spPr>
          <a:xfrm>
            <a:off x="120075" y="2722875"/>
            <a:ext cx="5556825" cy="2255150"/>
          </a:xfrm>
          <a:prstGeom prst="rect">
            <a:avLst/>
          </a:prstGeom>
          <a:noFill/>
          <a:ln>
            <a:noFill/>
          </a:ln>
        </p:spPr>
      </p:pic>
      <p:pic>
        <p:nvPicPr>
          <p:cNvPr id="251" name="Google Shape;251;p23"/>
          <p:cNvPicPr preferRelativeResize="0"/>
          <p:nvPr/>
        </p:nvPicPr>
        <p:blipFill>
          <a:blip r:embed="rId4">
            <a:alphaModFix/>
          </a:blip>
          <a:stretch>
            <a:fillRect/>
          </a:stretch>
        </p:blipFill>
        <p:spPr>
          <a:xfrm>
            <a:off x="120075" y="134005"/>
            <a:ext cx="5625051" cy="22875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5" name="Shape 255"/>
        <p:cNvGrpSpPr/>
        <p:nvPr/>
      </p:nvGrpSpPr>
      <p:grpSpPr>
        <a:xfrm>
          <a:off x="0" y="0"/>
          <a:ext cx="0" cy="0"/>
          <a:chOff x="0" y="0"/>
          <a:chExt cx="0" cy="0"/>
        </a:xfrm>
      </p:grpSpPr>
      <p:graphicFrame>
        <p:nvGraphicFramePr>
          <p:cNvPr id="256" name="Google Shape;256;p24"/>
          <p:cNvGraphicFramePr/>
          <p:nvPr/>
        </p:nvGraphicFramePr>
        <p:xfrm>
          <a:off x="125" y="0"/>
          <a:ext cx="3000000" cy="3000000"/>
        </p:xfrm>
        <a:graphic>
          <a:graphicData uri="http://schemas.openxmlformats.org/drawingml/2006/table">
            <a:tbl>
              <a:tblPr>
                <a:noFill/>
                <a:tableStyleId>{687A722A-0D25-40F6-863F-2EE94639BE53}</a:tableStyleId>
              </a:tblPr>
              <a:tblGrid>
                <a:gridCol w="831275"/>
                <a:gridCol w="831275"/>
                <a:gridCol w="831275"/>
                <a:gridCol w="831275"/>
                <a:gridCol w="831275"/>
                <a:gridCol w="831275"/>
                <a:gridCol w="831275"/>
                <a:gridCol w="831275"/>
                <a:gridCol w="831275"/>
                <a:gridCol w="831275"/>
                <a:gridCol w="831275"/>
              </a:tblGrid>
              <a:tr h="857250">
                <a:tc gridSpan="5" rowSpan="6">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tc>
                <a:tc rowSpan="6" hMerge="1"/>
                <a:tc rowSpan="6" hMerge="1"/>
                <a:tc rowSpan="6" hMerge="1"/>
                <a:tc rowSpan="6" hMerge="1"/>
                <a:tc gridSpan="4">
                  <a:txBody>
                    <a:bodyPr/>
                    <a:lstStyle/>
                    <a:p>
                      <a:pPr indent="0" lvl="0" marL="0" rtl="0" algn="l">
                        <a:spcBef>
                          <a:spcPts val="0"/>
                        </a:spcBef>
                        <a:spcAft>
                          <a:spcPts val="0"/>
                        </a:spcAft>
                        <a:buNone/>
                      </a:pPr>
                      <a:r>
                        <a:rPr b="1" lang="fr" sz="2000">
                          <a:solidFill>
                            <a:schemeClr val="dk1"/>
                          </a:solidFill>
                          <a:latin typeface="Roboto"/>
                          <a:ea typeface="Roboto"/>
                          <a:cs typeface="Roboto"/>
                          <a:sym typeface="Roboto"/>
                        </a:rPr>
                        <a:t>Pascal JOUSSELIN, </a:t>
                      </a:r>
                      <a:r>
                        <a:rPr b="1" i="1" lang="fr" sz="2000">
                          <a:solidFill>
                            <a:schemeClr val="dk1"/>
                          </a:solidFill>
                          <a:latin typeface="Roboto"/>
                          <a:ea typeface="Roboto"/>
                          <a:cs typeface="Roboto"/>
                          <a:sym typeface="Roboto"/>
                        </a:rPr>
                        <a:t>Imbattables</a:t>
                      </a:r>
                      <a:r>
                        <a:rPr b="1" lang="fr" sz="2000">
                          <a:solidFill>
                            <a:schemeClr val="dk1"/>
                          </a:solidFill>
                          <a:latin typeface="Roboto"/>
                          <a:ea typeface="Roboto"/>
                          <a:cs typeface="Roboto"/>
                          <a:sym typeface="Roboto"/>
                        </a:rPr>
                        <a:t>, 2017.</a:t>
                      </a:r>
                      <a:endParaRPr sz="2200">
                        <a:latin typeface="Roboto"/>
                        <a:ea typeface="Roboto"/>
                        <a:cs typeface="Roboto"/>
                        <a:sym typeface="Roboto"/>
                      </a:endParaRPr>
                    </a:p>
                  </a:txBody>
                  <a:tcPr marT="91425" marB="91425" marR="91425" marL="91425" anchor="ctr"/>
                </a:tc>
                <a:tc hMerge="1"/>
                <a:tc hMerge="1"/>
                <a:tc hMerge="1"/>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nchor="ctr"/>
                </a:tc>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nchor="ctr"/>
                </a:tc>
              </a:tr>
              <a:tr h="857250">
                <a:tc gridSpan="5" vMerge="1"/>
                <a:tc hMerge="1" vMerge="1"/>
                <a:tc hMerge="1" vMerge="1"/>
                <a:tc hMerge="1" vMerge="1"/>
                <a:tc hMerge="1" vMerge="1"/>
                <a:tc gridSpan="5">
                  <a:txBody>
                    <a:bodyPr/>
                    <a:lstStyle/>
                    <a:p>
                      <a:pPr indent="0" lvl="0" marL="0" rtl="0" algn="l">
                        <a:spcBef>
                          <a:spcPts val="0"/>
                        </a:spcBef>
                        <a:spcAft>
                          <a:spcPts val="0"/>
                        </a:spcAft>
                        <a:buNone/>
                      </a:pPr>
                      <a:r>
                        <a:rPr lang="fr" sz="1500">
                          <a:solidFill>
                            <a:srgbClr val="4A86E8"/>
                          </a:solidFill>
                          <a:latin typeface="Roboto"/>
                          <a:ea typeface="Roboto"/>
                          <a:cs typeface="Roboto"/>
                          <a:sym typeface="Roboto"/>
                        </a:rPr>
                        <a:t>Libre c</a:t>
                      </a:r>
                      <a:r>
                        <a:rPr lang="fr" sz="1500">
                          <a:solidFill>
                            <a:srgbClr val="4A86E8"/>
                          </a:solidFill>
                          <a:latin typeface="Roboto"/>
                          <a:ea typeface="Roboto"/>
                          <a:cs typeface="Roboto"/>
                          <a:sym typeface="Roboto"/>
                        </a:rPr>
                        <a:t>irculation dans le temps et l’espace.</a:t>
                      </a:r>
                      <a:endParaRPr sz="1500">
                        <a:solidFill>
                          <a:srgbClr val="4A86E8"/>
                        </a:solidFill>
                        <a:latin typeface="Roboto"/>
                        <a:ea typeface="Roboto"/>
                        <a:cs typeface="Roboto"/>
                        <a:sym typeface="Roboto"/>
                      </a:endParaRPr>
                    </a:p>
                    <a:p>
                      <a:pPr indent="0" lvl="0" marL="0" rtl="0" algn="l">
                        <a:spcBef>
                          <a:spcPts val="0"/>
                        </a:spcBef>
                        <a:spcAft>
                          <a:spcPts val="0"/>
                        </a:spcAft>
                        <a:buNone/>
                      </a:pPr>
                      <a:r>
                        <a:rPr lang="fr" sz="1500">
                          <a:solidFill>
                            <a:srgbClr val="FF00FF"/>
                          </a:solidFill>
                          <a:latin typeface="Roboto"/>
                          <a:ea typeface="Roboto"/>
                          <a:cs typeface="Roboto"/>
                          <a:sym typeface="Roboto"/>
                        </a:rPr>
                        <a:t>Permet l’invention d’un superhéros imbattable qui se sert des pouvoirs de la BD.</a:t>
                      </a:r>
                      <a:endParaRPr sz="1500">
                        <a:solidFill>
                          <a:srgbClr val="FF00FF"/>
                        </a:solidFill>
                        <a:latin typeface="Roboto"/>
                        <a:ea typeface="Roboto"/>
                        <a:cs typeface="Roboto"/>
                        <a:sym typeface="Roboto"/>
                      </a:endParaRPr>
                    </a:p>
                  </a:txBody>
                  <a:tcPr marT="91425" marB="91425" marR="91425" marL="91425"/>
                </a:tc>
                <a:tc hMerge="1"/>
                <a:tc hMerge="1"/>
                <a:tc hMerge="1"/>
                <a:tc hMerge="1"/>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tc>
              </a:tr>
              <a:tr h="857250">
                <a:tc gridSpan="5" vMerge="1"/>
                <a:tc hMerge="1" vMerge="1"/>
                <a:tc hMerge="1" vMerge="1"/>
                <a:tc hMerge="1" vMerge="1"/>
                <a:tc hMerge="1" vMerge="1"/>
                <a:tc gridSpan="6" rowSpan="3">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tc>
                <a:tc rowSpan="3" hMerge="1"/>
                <a:tc rowSpan="3" hMerge="1"/>
                <a:tc rowSpan="3" hMerge="1"/>
                <a:tc rowSpan="3" hMerge="1"/>
                <a:tc rowSpan="3" hMerge="1"/>
              </a:tr>
              <a:tr h="857250">
                <a:tc gridSpan="5" vMerge="1"/>
                <a:tc hMerge="1" vMerge="1"/>
                <a:tc hMerge="1" vMerge="1"/>
                <a:tc hMerge="1" vMerge="1"/>
                <a:tc hMerge="1" vMerge="1"/>
                <a:tc gridSpan="6" vMerge="1"/>
                <a:tc hMerge="1" vMerge="1"/>
                <a:tc hMerge="1" vMerge="1"/>
                <a:tc hMerge="1" vMerge="1"/>
                <a:tc hMerge="1" vMerge="1"/>
                <a:tc hMerge="1" vMerge="1"/>
              </a:tr>
              <a:tr h="857250">
                <a:tc gridSpan="5" vMerge="1"/>
                <a:tc hMerge="1" vMerge="1"/>
                <a:tc hMerge="1" vMerge="1"/>
                <a:tc hMerge="1" vMerge="1"/>
                <a:tc hMerge="1" vMerge="1"/>
                <a:tc gridSpan="6" vMerge="1"/>
                <a:tc hMerge="1" vMerge="1"/>
                <a:tc hMerge="1" vMerge="1"/>
                <a:tc hMerge="1" vMerge="1"/>
                <a:tc hMerge="1" vMerge="1"/>
                <a:tc hMerge="1" vMerge="1"/>
              </a:tr>
              <a:tr h="857250">
                <a:tc gridSpan="5" vMerge="1"/>
                <a:tc hMerge="1" vMerge="1"/>
                <a:tc hMerge="1" vMerge="1"/>
                <a:tc hMerge="1" vMerge="1"/>
                <a:tc hMerge="1" vMerge="1"/>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sz="2200">
                        <a:latin typeface="Roboto"/>
                        <a:ea typeface="Roboto"/>
                        <a:cs typeface="Roboto"/>
                        <a:sym typeface="Roboto"/>
                      </a:endParaRPr>
                    </a:p>
                  </a:txBody>
                  <a:tcPr marT="91425" marB="91425" marR="91425" marL="91425"/>
                </a:tc>
              </a:tr>
            </a:tbl>
          </a:graphicData>
        </a:graphic>
      </p:graphicFrame>
      <p:pic>
        <p:nvPicPr>
          <p:cNvPr id="257" name="Google Shape;257;p24"/>
          <p:cNvPicPr preferRelativeResize="0"/>
          <p:nvPr/>
        </p:nvPicPr>
        <p:blipFill>
          <a:blip r:embed="rId3">
            <a:alphaModFix/>
          </a:blip>
          <a:stretch>
            <a:fillRect/>
          </a:stretch>
        </p:blipFill>
        <p:spPr>
          <a:xfrm>
            <a:off x="221102" y="0"/>
            <a:ext cx="3734197" cy="5143500"/>
          </a:xfrm>
          <a:prstGeom prst="rect">
            <a:avLst/>
          </a:prstGeom>
          <a:noFill/>
          <a:ln>
            <a:noFill/>
          </a:ln>
        </p:spPr>
      </p:pic>
      <p:pic>
        <p:nvPicPr>
          <p:cNvPr id="258" name="Google Shape;258;p24"/>
          <p:cNvPicPr preferRelativeResize="0"/>
          <p:nvPr/>
        </p:nvPicPr>
        <p:blipFill rotWithShape="1">
          <a:blip r:embed="rId3">
            <a:alphaModFix/>
          </a:blip>
          <a:srcRect b="18818" l="3651" r="3661" t="49220"/>
          <a:stretch/>
        </p:blipFill>
        <p:spPr>
          <a:xfrm>
            <a:off x="4222275" y="1856525"/>
            <a:ext cx="4806574" cy="2282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2" name="Shape 262"/>
        <p:cNvGrpSpPr/>
        <p:nvPr/>
      </p:nvGrpSpPr>
      <p:grpSpPr>
        <a:xfrm>
          <a:off x="0" y="0"/>
          <a:ext cx="0" cy="0"/>
          <a:chOff x="0" y="0"/>
          <a:chExt cx="0" cy="0"/>
        </a:xfrm>
      </p:grpSpPr>
      <p:graphicFrame>
        <p:nvGraphicFramePr>
          <p:cNvPr id="263" name="Google Shape;263;p25"/>
          <p:cNvGraphicFramePr/>
          <p:nvPr/>
        </p:nvGraphicFramePr>
        <p:xfrm>
          <a:off x="125" y="-457200"/>
          <a:ext cx="3000000" cy="3000000"/>
        </p:xfrm>
        <a:graphic>
          <a:graphicData uri="http://schemas.openxmlformats.org/drawingml/2006/table">
            <a:tbl>
              <a:tblPr>
                <a:noFill/>
                <a:tableStyleId>{687A722A-0D25-40F6-863F-2EE94639BE53}</a:tableStyleId>
              </a:tblPr>
              <a:tblGrid>
                <a:gridCol w="831275"/>
                <a:gridCol w="831275"/>
                <a:gridCol w="831275"/>
                <a:gridCol w="831275"/>
                <a:gridCol w="831275"/>
                <a:gridCol w="831275"/>
                <a:gridCol w="831275"/>
                <a:gridCol w="831275"/>
                <a:gridCol w="831275"/>
                <a:gridCol w="831275"/>
                <a:gridCol w="831275"/>
              </a:tblGrid>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gridSpan="7" rowSpan="4">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rowSpan="4" hMerge="1"/>
                <a:tc rowSpan="4" hMerge="1"/>
                <a:tc rowSpan="4" hMerge="1"/>
                <a:tc rowSpan="4" hMerge="1"/>
                <a:tc rowSpan="4" hMerge="1"/>
                <a:tc rowSpan="4" hMerge="1"/>
              </a:tr>
              <a:tr h="857250">
                <a:tc gridSpan="2">
                  <a:txBody>
                    <a:bodyPr/>
                    <a:lstStyle/>
                    <a:p>
                      <a:pPr indent="0" lvl="0" marL="0" rtl="0" algn="r">
                        <a:spcBef>
                          <a:spcPts val="0"/>
                        </a:spcBef>
                        <a:spcAft>
                          <a:spcPts val="0"/>
                        </a:spcAft>
                        <a:buNone/>
                      </a:pPr>
                      <a:r>
                        <a:rPr lang="fr" sz="1500">
                          <a:latin typeface="Roboto"/>
                          <a:ea typeface="Roboto"/>
                          <a:cs typeface="Roboto"/>
                          <a:sym typeface="Roboto"/>
                        </a:rPr>
                        <a:t>⚠ </a:t>
                      </a:r>
                      <a:r>
                        <a:rPr lang="fr" sz="1500">
                          <a:latin typeface="Roboto"/>
                          <a:ea typeface="Roboto"/>
                          <a:cs typeface="Roboto"/>
                          <a:sym typeface="Roboto"/>
                        </a:rPr>
                        <a:t>nudité</a:t>
                      </a:r>
                      <a:endParaRPr sz="1500">
                        <a:latin typeface="Roboto"/>
                        <a:ea typeface="Roboto"/>
                        <a:cs typeface="Roboto"/>
                        <a:sym typeface="Roboto"/>
                      </a:endParaRPr>
                    </a:p>
                  </a:txBody>
                  <a:tcPr marT="91425" marB="91425" marR="91425" marL="91425"/>
                </a:tc>
                <a:tc hMerge="1"/>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7" vMerge="1"/>
                <a:tc hMerge="1" vMerge="1"/>
                <a:tc hMerge="1" vMerge="1"/>
                <a:tc hMerge="1" vMerge="1"/>
                <a:tc hMerge="1" vMerge="1"/>
                <a:tc hMerge="1" vMerge="1"/>
                <a:tc hMerge="1" vMerge="1"/>
              </a:tr>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7" vMerge="1"/>
                <a:tc hMerge="1" vMerge="1"/>
                <a:tc hMerge="1" vMerge="1"/>
                <a:tc hMerge="1" vMerge="1"/>
                <a:tc hMerge="1" vMerge="1"/>
                <a:tc hMerge="1" vMerge="1"/>
                <a:tc hMerge="1" vMerge="1"/>
              </a:tr>
              <a:tr h="273875">
                <a:tc gridSpan="4">
                  <a:txBody>
                    <a:bodyPr/>
                    <a:lstStyle/>
                    <a:p>
                      <a:pPr indent="0" lvl="0" marL="0" rtl="0" algn="r">
                        <a:spcBef>
                          <a:spcPts val="0"/>
                        </a:spcBef>
                        <a:spcAft>
                          <a:spcPts val="0"/>
                        </a:spcAft>
                        <a:buNone/>
                      </a:pPr>
                      <a:r>
                        <a:rPr b="1" lang="fr" sz="2000">
                          <a:solidFill>
                            <a:schemeClr val="dk1"/>
                          </a:solidFill>
                          <a:latin typeface="Roboto"/>
                          <a:ea typeface="Roboto"/>
                          <a:cs typeface="Roboto"/>
                          <a:sym typeface="Roboto"/>
                        </a:rPr>
                        <a:t>Thierry MARTIN,</a:t>
                      </a:r>
                      <a:r>
                        <a:rPr b="1" i="1" lang="fr" sz="2000">
                          <a:solidFill>
                            <a:schemeClr val="dk1"/>
                          </a:solidFill>
                          <a:latin typeface="Roboto"/>
                          <a:ea typeface="Roboto"/>
                          <a:cs typeface="Roboto"/>
                          <a:sym typeface="Roboto"/>
                        </a:rPr>
                        <a:t> Les enveloppes hermétiques du Major Martin, </a:t>
                      </a:r>
                      <a:r>
                        <a:rPr b="1" lang="fr" sz="2000">
                          <a:solidFill>
                            <a:schemeClr val="dk1"/>
                          </a:solidFill>
                          <a:latin typeface="Roboto"/>
                          <a:ea typeface="Roboto"/>
                          <a:cs typeface="Roboto"/>
                          <a:sym typeface="Roboto"/>
                        </a:rPr>
                        <a:t>2020.</a:t>
                      </a:r>
                      <a:endParaRPr b="1" sz="2000">
                        <a:latin typeface="Roboto"/>
                        <a:ea typeface="Roboto"/>
                        <a:cs typeface="Roboto"/>
                        <a:sym typeface="Roboto"/>
                      </a:endParaRPr>
                    </a:p>
                  </a:txBody>
                  <a:tcPr marT="91425" marB="91425" marR="91425" marL="91425"/>
                </a:tc>
                <a:tc hMerge="1"/>
                <a:tc hMerge="1"/>
                <a:tc hMerge="1"/>
                <a:tc gridSpan="7" vMerge="1"/>
                <a:tc hMerge="1" vMerge="1"/>
                <a:tc hMerge="1" vMerge="1"/>
                <a:tc hMerge="1" vMerge="1"/>
                <a:tc hMerge="1" vMerge="1"/>
                <a:tc hMerge="1" vMerge="1"/>
                <a:tc hMerge="1" vMerge="1"/>
              </a:tr>
              <a:tr h="857250">
                <a:tc gridSpan="4">
                  <a:txBody>
                    <a:bodyPr/>
                    <a:lstStyle/>
                    <a:p>
                      <a:pPr indent="0" lvl="0" marL="0" rtl="0" algn="r">
                        <a:spcBef>
                          <a:spcPts val="0"/>
                        </a:spcBef>
                        <a:spcAft>
                          <a:spcPts val="0"/>
                        </a:spcAft>
                        <a:buNone/>
                      </a:pPr>
                      <a:r>
                        <a:rPr lang="fr" sz="1500">
                          <a:solidFill>
                            <a:srgbClr val="4A86E8"/>
                          </a:solidFill>
                          <a:latin typeface="Roboto"/>
                          <a:ea typeface="Roboto"/>
                          <a:cs typeface="Roboto"/>
                          <a:sym typeface="Roboto"/>
                        </a:rPr>
                        <a:t>Détournement (fenêtre → case). </a:t>
                      </a:r>
                      <a:endParaRPr sz="1500">
                        <a:solidFill>
                          <a:srgbClr val="4A86E8"/>
                        </a:solidFill>
                        <a:latin typeface="Roboto"/>
                        <a:ea typeface="Roboto"/>
                        <a:cs typeface="Roboto"/>
                        <a:sym typeface="Roboto"/>
                      </a:endParaRPr>
                    </a:p>
                    <a:p>
                      <a:pPr indent="0" lvl="0" marL="0" rtl="0" algn="r">
                        <a:spcBef>
                          <a:spcPts val="0"/>
                        </a:spcBef>
                        <a:spcAft>
                          <a:spcPts val="0"/>
                        </a:spcAft>
                        <a:buNone/>
                      </a:pPr>
                      <a:r>
                        <a:rPr lang="fr" sz="1500">
                          <a:solidFill>
                            <a:srgbClr val="FF00FF"/>
                          </a:solidFill>
                          <a:latin typeface="Roboto"/>
                          <a:ea typeface="Roboto"/>
                          <a:cs typeface="Roboto"/>
                          <a:sym typeface="Roboto"/>
                        </a:rPr>
                        <a:t>Augmente la dimension </a:t>
                      </a:r>
                      <a:endParaRPr sz="1500">
                        <a:solidFill>
                          <a:srgbClr val="FF00FF"/>
                        </a:solidFill>
                        <a:latin typeface="Roboto"/>
                        <a:ea typeface="Roboto"/>
                        <a:cs typeface="Roboto"/>
                        <a:sym typeface="Roboto"/>
                      </a:endParaRPr>
                    </a:p>
                    <a:p>
                      <a:pPr indent="0" lvl="0" marL="0" rtl="0" algn="r">
                        <a:spcBef>
                          <a:spcPts val="0"/>
                        </a:spcBef>
                        <a:spcAft>
                          <a:spcPts val="0"/>
                        </a:spcAft>
                        <a:buNone/>
                      </a:pPr>
                      <a:r>
                        <a:rPr lang="fr" sz="1500">
                          <a:solidFill>
                            <a:srgbClr val="FF00FF"/>
                          </a:solidFill>
                          <a:latin typeface="Roboto"/>
                          <a:ea typeface="Roboto"/>
                          <a:cs typeface="Roboto"/>
                          <a:sym typeface="Roboto"/>
                        </a:rPr>
                        <a:t>narrative de l’image.</a:t>
                      </a:r>
                      <a:endParaRPr sz="1500">
                        <a:solidFill>
                          <a:srgbClr val="FF00FF"/>
                        </a:solidFill>
                        <a:latin typeface="Roboto"/>
                        <a:ea typeface="Roboto"/>
                        <a:cs typeface="Roboto"/>
                        <a:sym typeface="Roboto"/>
                      </a:endParaRPr>
                    </a:p>
                  </a:txBody>
                  <a:tcPr marT="91425" marB="91425" marR="91425" marL="91425"/>
                </a:tc>
                <a:tc hMerge="1"/>
                <a:tc hMerge="1"/>
                <a:tc hMerge="1"/>
                <a:tc gridSpan="3" rowSpan="2">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2" hMerge="1"/>
                <a:tc rowSpan="2" hMerge="1"/>
                <a:tc gridSpan="4" rowSpan="2">
                  <a:txBody>
                    <a:bodyPr/>
                    <a:lstStyle/>
                    <a:p>
                      <a:pPr indent="0" lvl="0" marL="0" rtl="0" algn="l">
                        <a:spcBef>
                          <a:spcPts val="0"/>
                        </a:spcBef>
                        <a:spcAft>
                          <a:spcPts val="0"/>
                        </a:spcAft>
                        <a:buNone/>
                      </a:pPr>
                      <a:r>
                        <a:t/>
                      </a:r>
                      <a:endParaRPr/>
                    </a:p>
                  </a:txBody>
                  <a:tcPr marT="91425" marB="91425" marR="91425" marL="91425"/>
                </a:tc>
                <a:tc rowSpan="2" hMerge="1"/>
                <a:tc rowSpan="2" hMerge="1"/>
                <a:tc rowSpan="2" hMerge="1"/>
              </a:tr>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tc>
                <a:tc gridSpan="3" vMerge="1"/>
                <a:tc hMerge="1" vMerge="1"/>
                <a:tc hMerge="1" vMerge="1"/>
                <a:tc gridSpan="4" vMerge="1"/>
                <a:tc hMerge="1" vMerge="1"/>
                <a:tc hMerge="1" vMerge="1"/>
                <a:tc hMerge="1" vMerge="1"/>
              </a:tr>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64" name="Google Shape;264;p25"/>
          <p:cNvPicPr preferRelativeResize="0"/>
          <p:nvPr/>
        </p:nvPicPr>
        <p:blipFill rotWithShape="1">
          <a:blip r:embed="rId3">
            <a:alphaModFix/>
          </a:blip>
          <a:srcRect b="4801" l="2672" r="1523" t="5116"/>
          <a:stretch/>
        </p:blipFill>
        <p:spPr>
          <a:xfrm>
            <a:off x="3552100" y="224425"/>
            <a:ext cx="5333199" cy="2733001"/>
          </a:xfrm>
          <a:prstGeom prst="rect">
            <a:avLst/>
          </a:prstGeom>
          <a:noFill/>
          <a:ln>
            <a:noFill/>
          </a:ln>
        </p:spPr>
      </p:pic>
      <p:pic>
        <p:nvPicPr>
          <p:cNvPr id="265" name="Google Shape;265;p25"/>
          <p:cNvPicPr preferRelativeResize="0"/>
          <p:nvPr/>
        </p:nvPicPr>
        <p:blipFill rotWithShape="1">
          <a:blip r:embed="rId4">
            <a:alphaModFix/>
          </a:blip>
          <a:srcRect b="20629" l="2096" r="2611" t="13250"/>
          <a:stretch/>
        </p:blipFill>
        <p:spPr>
          <a:xfrm>
            <a:off x="3412800" y="3280100"/>
            <a:ext cx="2318675" cy="1608674"/>
          </a:xfrm>
          <a:prstGeom prst="rect">
            <a:avLst/>
          </a:prstGeom>
          <a:noFill/>
          <a:ln>
            <a:noFill/>
          </a:ln>
        </p:spPr>
      </p:pic>
      <p:pic>
        <p:nvPicPr>
          <p:cNvPr id="266" name="Google Shape;266;p25"/>
          <p:cNvPicPr preferRelativeResize="0"/>
          <p:nvPr/>
        </p:nvPicPr>
        <p:blipFill rotWithShape="1">
          <a:blip r:embed="rId5">
            <a:alphaModFix/>
          </a:blip>
          <a:srcRect b="8941" l="11143" r="-6873" t="0"/>
          <a:stretch/>
        </p:blipFill>
        <p:spPr>
          <a:xfrm>
            <a:off x="6012500" y="3232875"/>
            <a:ext cx="3183150" cy="1703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0" name="Shape 270"/>
        <p:cNvGrpSpPr/>
        <p:nvPr/>
      </p:nvGrpSpPr>
      <p:grpSpPr>
        <a:xfrm>
          <a:off x="0" y="0"/>
          <a:ext cx="0" cy="0"/>
          <a:chOff x="0" y="0"/>
          <a:chExt cx="0" cy="0"/>
        </a:xfrm>
      </p:grpSpPr>
      <p:graphicFrame>
        <p:nvGraphicFramePr>
          <p:cNvPr id="271" name="Google Shape;271;p26"/>
          <p:cNvGraphicFramePr/>
          <p:nvPr/>
        </p:nvGraphicFramePr>
        <p:xfrm>
          <a:off x="125" y="0"/>
          <a:ext cx="3000000" cy="3000000"/>
        </p:xfrm>
        <a:graphic>
          <a:graphicData uri="http://schemas.openxmlformats.org/drawingml/2006/table">
            <a:tbl>
              <a:tblPr>
                <a:noFill/>
                <a:tableStyleId>{687A722A-0D25-40F6-863F-2EE94639BE53}</a:tableStyleId>
              </a:tblPr>
              <a:tblGrid>
                <a:gridCol w="831275"/>
                <a:gridCol w="831275"/>
                <a:gridCol w="831275"/>
                <a:gridCol w="831275"/>
                <a:gridCol w="831275"/>
                <a:gridCol w="831275"/>
                <a:gridCol w="831275"/>
                <a:gridCol w="831275"/>
                <a:gridCol w="831275"/>
                <a:gridCol w="831275"/>
                <a:gridCol w="831275"/>
              </a:tblGrid>
              <a:tr h="857250">
                <a:tc gridSpan="4" rowSpan="4">
                  <a:txBody>
                    <a:bodyPr/>
                    <a:lstStyle/>
                    <a:p>
                      <a:pPr indent="0" lvl="0" marL="0" rtl="0" algn="l">
                        <a:spcBef>
                          <a:spcPts val="0"/>
                        </a:spcBef>
                        <a:spcAft>
                          <a:spcPts val="0"/>
                        </a:spcAft>
                        <a:buNone/>
                      </a:pPr>
                      <a:r>
                        <a:t/>
                      </a:r>
                      <a:endParaRPr/>
                    </a:p>
                  </a:txBody>
                  <a:tcPr marT="91425" marB="91425" marR="91425" marL="91425"/>
                </a:tc>
                <a:tc rowSpan="4" hMerge="1"/>
                <a:tc rowSpan="4" hMerge="1"/>
                <a:tc rowSpan="4" hMerge="1"/>
                <a:tc gridSpan="4" rowSpan="6">
                  <a:txBody>
                    <a:bodyPr/>
                    <a:lstStyle/>
                    <a:p>
                      <a:pPr indent="0" lvl="0" marL="0" rtl="0" algn="l">
                        <a:spcBef>
                          <a:spcPts val="0"/>
                        </a:spcBef>
                        <a:spcAft>
                          <a:spcPts val="0"/>
                        </a:spcAft>
                        <a:buNone/>
                      </a:pPr>
                      <a:r>
                        <a:t/>
                      </a:r>
                      <a:endParaRPr/>
                    </a:p>
                  </a:txBody>
                  <a:tcPr marT="91425" marB="91425" marR="91425" marL="91425"/>
                </a:tc>
                <a:tc rowSpan="6" hMerge="1"/>
                <a:tc rowSpan="6" hMerge="1"/>
                <a:tc rowSpan="6" hMerge="1"/>
                <a:tc gridSpan="3">
                  <a:txBody>
                    <a:bodyPr/>
                    <a:lstStyle/>
                    <a:p>
                      <a:pPr indent="0" lvl="0" marL="0" rtl="0" algn="l">
                        <a:spcBef>
                          <a:spcPts val="0"/>
                        </a:spcBef>
                        <a:spcAft>
                          <a:spcPts val="0"/>
                        </a:spcAft>
                        <a:buNone/>
                      </a:pPr>
                      <a:r>
                        <a:rPr b="1" lang="fr" sz="2000">
                          <a:latin typeface="Roboto"/>
                          <a:ea typeface="Roboto"/>
                          <a:cs typeface="Roboto"/>
                          <a:sym typeface="Roboto"/>
                        </a:rPr>
                        <a:t>OuBaPo, </a:t>
                      </a:r>
                      <a:r>
                        <a:rPr b="1" i="1" lang="fr" sz="2000">
                          <a:latin typeface="Roboto"/>
                          <a:ea typeface="Roboto"/>
                          <a:cs typeface="Roboto"/>
                          <a:sym typeface="Roboto"/>
                        </a:rPr>
                        <a:t>jeux et objets-BD</a:t>
                      </a:r>
                      <a:r>
                        <a:rPr b="1" lang="fr" sz="2000">
                          <a:latin typeface="Roboto"/>
                          <a:ea typeface="Roboto"/>
                          <a:cs typeface="Roboto"/>
                          <a:sym typeface="Roboto"/>
                        </a:rPr>
                        <a:t>, v. 2010.</a:t>
                      </a:r>
                      <a:endParaRPr b="1" sz="2000">
                        <a:latin typeface="Roboto"/>
                        <a:ea typeface="Roboto"/>
                        <a:cs typeface="Roboto"/>
                        <a:sym typeface="Roboto"/>
                      </a:endParaRPr>
                    </a:p>
                  </a:txBody>
                  <a:tcPr marT="91425" marB="91425" marR="91425" marL="91425"/>
                </a:tc>
                <a:tc hMerge="1"/>
                <a:tc hMerge="1"/>
              </a:tr>
              <a:tr h="857250">
                <a:tc gridSpan="4" vMerge="1"/>
                <a:tc hMerge="1" vMerge="1"/>
                <a:tc hMerge="1" vMerge="1"/>
                <a:tc hMerge="1" vMerge="1"/>
                <a:tc gridSpan="4" vMerge="1"/>
                <a:tc hMerge="1" vMerge="1"/>
                <a:tc hMerge="1" vMerge="1"/>
                <a:tc hMerge="1" vMerge="1"/>
                <a:tc gridSpan="3" rowSpan="2">
                  <a:txBody>
                    <a:bodyPr/>
                    <a:lstStyle/>
                    <a:p>
                      <a:pPr indent="0" lvl="0" marL="0" rtl="0" algn="l">
                        <a:spcBef>
                          <a:spcPts val="0"/>
                        </a:spcBef>
                        <a:spcAft>
                          <a:spcPts val="0"/>
                        </a:spcAft>
                        <a:buNone/>
                      </a:pPr>
                      <a:r>
                        <a:rPr lang="fr" sz="1500">
                          <a:solidFill>
                            <a:srgbClr val="4A86E8"/>
                          </a:solidFill>
                          <a:latin typeface="Roboto"/>
                          <a:ea typeface="Roboto"/>
                          <a:cs typeface="Roboto"/>
                          <a:sym typeface="Roboto"/>
                        </a:rPr>
                        <a:t>Analogie entre les cases d’une BD et celles d’un scrabble ou d’un dé.</a:t>
                      </a:r>
                      <a:endParaRPr sz="1500">
                        <a:solidFill>
                          <a:srgbClr val="4A86E8"/>
                        </a:solidFill>
                        <a:latin typeface="Roboto"/>
                        <a:ea typeface="Roboto"/>
                        <a:cs typeface="Roboto"/>
                        <a:sym typeface="Roboto"/>
                      </a:endParaRPr>
                    </a:p>
                    <a:p>
                      <a:pPr indent="0" lvl="0" marL="0" rtl="0" algn="l">
                        <a:spcBef>
                          <a:spcPts val="0"/>
                        </a:spcBef>
                        <a:spcAft>
                          <a:spcPts val="0"/>
                        </a:spcAft>
                        <a:buNone/>
                      </a:pPr>
                      <a:r>
                        <a:rPr lang="fr" sz="1500">
                          <a:solidFill>
                            <a:srgbClr val="FF00FF"/>
                          </a:solidFill>
                          <a:latin typeface="Roboto"/>
                          <a:ea typeface="Roboto"/>
                          <a:cs typeface="Roboto"/>
                          <a:sym typeface="Roboto"/>
                        </a:rPr>
                        <a:t>Intégre de l’aléatoire ce qui donne un caractère ludique à l’histoire. </a:t>
                      </a:r>
                      <a:endParaRPr sz="1500">
                        <a:solidFill>
                          <a:srgbClr val="FF00FF"/>
                        </a:solidFill>
                        <a:latin typeface="Roboto"/>
                        <a:ea typeface="Roboto"/>
                        <a:cs typeface="Roboto"/>
                        <a:sym typeface="Roboto"/>
                      </a:endParaRPr>
                    </a:p>
                  </a:txBody>
                  <a:tcPr marT="91425" marB="91425" marR="91425" marL="91425"/>
                </a:tc>
                <a:tc rowSpan="2" hMerge="1"/>
                <a:tc rowSpan="2" hMerge="1"/>
              </a:tr>
              <a:tr h="857250">
                <a:tc gridSpan="4" vMerge="1"/>
                <a:tc hMerge="1" vMerge="1"/>
                <a:tc hMerge="1" vMerge="1"/>
                <a:tc hMerge="1" vMerge="1"/>
                <a:tc gridSpan="4" vMerge="1"/>
                <a:tc hMerge="1" vMerge="1"/>
                <a:tc hMerge="1" vMerge="1"/>
                <a:tc hMerge="1" vMerge="1"/>
                <a:tc gridSpan="3" vMerge="1"/>
                <a:tc hMerge="1" vMerge="1"/>
                <a:tc hMerge="1" vMerge="1"/>
              </a:tr>
              <a:tr h="857250">
                <a:tc gridSpan="4" vMerge="1"/>
                <a:tc hMerge="1" vMerge="1"/>
                <a:tc hMerge="1" vMerge="1"/>
                <a:tc hMerge="1" vMerge="1"/>
                <a:tc gridSpan="4" vMerge="1"/>
                <a:tc hMerge="1" vMerge="1"/>
                <a:tc hMerge="1" vMerge="1"/>
                <a:tc hMerge="1" vMerge="1"/>
                <a:tc>
                  <a:txBody>
                    <a:bodyPr/>
                    <a:lstStyle/>
                    <a:p>
                      <a:pPr indent="0" lvl="0" marL="0" rtl="0" algn="l">
                        <a:spcBef>
                          <a:spcPts val="0"/>
                        </a:spcBef>
                        <a:spcAft>
                          <a:spcPts val="0"/>
                        </a:spcAft>
                        <a:buNone/>
                      </a:pPr>
                      <a:r>
                        <a:t/>
                      </a:r>
                      <a:endParaRPr sz="16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57250">
                <a:tc gridSpan="4" rowSpan="2">
                  <a:txBody>
                    <a:bodyPr/>
                    <a:lstStyle/>
                    <a:p>
                      <a:pPr indent="0" lvl="0" marL="0" rtl="0" algn="l">
                        <a:spcBef>
                          <a:spcPts val="0"/>
                        </a:spcBef>
                        <a:spcAft>
                          <a:spcPts val="0"/>
                        </a:spcAft>
                        <a:buNone/>
                      </a:pPr>
                      <a:r>
                        <a:t/>
                      </a:r>
                      <a:endParaRPr/>
                    </a:p>
                  </a:txBody>
                  <a:tcPr marT="91425" marB="91425" marR="91425" marL="91425"/>
                </a:tc>
                <a:tc rowSpan="2" hMerge="1"/>
                <a:tc rowSpan="2" hMerge="1"/>
                <a:tc rowSpan="2" hMerge="1"/>
                <a:tc gridSpan="4" vMerge="1"/>
                <a:tc hMerge="1" vMerge="1"/>
                <a:tc hMerge="1" vMerge="1"/>
                <a:tc hMerge="1" vMerge="1"/>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57250">
                <a:tc gridSpan="4" vMerge="1"/>
                <a:tc hMerge="1" vMerge="1"/>
                <a:tc hMerge="1" vMerge="1"/>
                <a:tc hMerge="1" vMerge="1"/>
                <a:tc gridSpan="4" vMerge="1"/>
                <a:tc hMerge="1" vMerge="1"/>
                <a:tc hMerge="1" vMerge="1"/>
                <a:tc hMerge="1" vMerge="1"/>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72" name="Google Shape;272;p26"/>
          <p:cNvPicPr preferRelativeResize="0"/>
          <p:nvPr/>
        </p:nvPicPr>
        <p:blipFill>
          <a:blip r:embed="rId3">
            <a:alphaModFix/>
          </a:blip>
          <a:stretch>
            <a:fillRect/>
          </a:stretch>
        </p:blipFill>
        <p:spPr>
          <a:xfrm>
            <a:off x="3463476" y="371475"/>
            <a:ext cx="3057300" cy="4524787"/>
          </a:xfrm>
          <a:prstGeom prst="rect">
            <a:avLst/>
          </a:prstGeom>
          <a:noFill/>
          <a:ln>
            <a:noFill/>
          </a:ln>
        </p:spPr>
      </p:pic>
      <p:pic>
        <p:nvPicPr>
          <p:cNvPr id="273" name="Google Shape;273;p26"/>
          <p:cNvPicPr preferRelativeResize="0"/>
          <p:nvPr/>
        </p:nvPicPr>
        <p:blipFill rotWithShape="1">
          <a:blip r:embed="rId4">
            <a:alphaModFix/>
          </a:blip>
          <a:srcRect b="0" l="0" r="0" t="7381"/>
          <a:stretch/>
        </p:blipFill>
        <p:spPr>
          <a:xfrm>
            <a:off x="115525" y="147075"/>
            <a:ext cx="3057299" cy="3116400"/>
          </a:xfrm>
          <a:prstGeom prst="rect">
            <a:avLst/>
          </a:prstGeom>
          <a:noFill/>
          <a:ln>
            <a:noFill/>
          </a:ln>
        </p:spPr>
      </p:pic>
      <p:pic>
        <p:nvPicPr>
          <p:cNvPr id="274" name="Google Shape;274;p26"/>
          <p:cNvPicPr preferRelativeResize="0"/>
          <p:nvPr/>
        </p:nvPicPr>
        <p:blipFill rotWithShape="1">
          <a:blip r:embed="rId5">
            <a:alphaModFix/>
          </a:blip>
          <a:srcRect b="8145" l="4552" r="0" t="25629"/>
          <a:stretch/>
        </p:blipFill>
        <p:spPr>
          <a:xfrm>
            <a:off x="115525" y="3480675"/>
            <a:ext cx="3195550" cy="1662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8" name="Shape 278"/>
        <p:cNvGrpSpPr/>
        <p:nvPr/>
      </p:nvGrpSpPr>
      <p:grpSpPr>
        <a:xfrm>
          <a:off x="0" y="0"/>
          <a:ext cx="0" cy="0"/>
          <a:chOff x="0" y="0"/>
          <a:chExt cx="0" cy="0"/>
        </a:xfrm>
      </p:grpSpPr>
      <p:sp>
        <p:nvSpPr>
          <p:cNvPr id="279" name="Google Shape;279;p27"/>
          <p:cNvSpPr txBox="1"/>
          <p:nvPr/>
        </p:nvSpPr>
        <p:spPr>
          <a:xfrm>
            <a:off x="1697408" y="1456625"/>
            <a:ext cx="4204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rgbClr val="FF00FF"/>
                </a:solidFill>
                <a:latin typeface="Roboto"/>
                <a:ea typeface="Roboto"/>
                <a:cs typeface="Roboto"/>
                <a:sym typeface="Roboto"/>
              </a:rPr>
              <a:t>      3.    L  A    S  I  M  P  L  I  C  I  T  É  </a:t>
            </a:r>
            <a:endParaRPr sz="2000">
              <a:solidFill>
                <a:srgbClr val="FF00FF"/>
              </a:solidFill>
              <a:latin typeface="Roboto"/>
              <a:ea typeface="Roboto"/>
              <a:cs typeface="Roboto"/>
              <a:sym typeface="Roboto"/>
            </a:endParaRPr>
          </a:p>
        </p:txBody>
      </p:sp>
      <p:sp>
        <p:nvSpPr>
          <p:cNvPr id="280" name="Google Shape;280;p27"/>
          <p:cNvSpPr txBox="1"/>
          <p:nvPr/>
        </p:nvSpPr>
        <p:spPr>
          <a:xfrm>
            <a:off x="1629675" y="1456625"/>
            <a:ext cx="4204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rgbClr val="4A86E8"/>
                </a:solidFill>
                <a:latin typeface="Roboto"/>
                <a:ea typeface="Roboto"/>
                <a:cs typeface="Roboto"/>
                <a:sym typeface="Roboto"/>
              </a:rPr>
              <a:t>      3.    L  A    S  I  M  P  L  I  C  I  T  É  </a:t>
            </a:r>
            <a:endParaRPr sz="2000">
              <a:solidFill>
                <a:srgbClr val="4A86E8"/>
              </a:solidFill>
              <a:latin typeface="Roboto"/>
              <a:ea typeface="Roboto"/>
              <a:cs typeface="Roboto"/>
              <a:sym typeface="Roboto"/>
            </a:endParaRPr>
          </a:p>
        </p:txBody>
      </p:sp>
      <p:graphicFrame>
        <p:nvGraphicFramePr>
          <p:cNvPr id="281" name="Google Shape;281;p27"/>
          <p:cNvGraphicFramePr/>
          <p:nvPr/>
        </p:nvGraphicFramePr>
        <p:xfrm>
          <a:off x="0" y="-45720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6">
                  <a:txBody>
                    <a:bodyPr/>
                    <a:lstStyle/>
                    <a:p>
                      <a:pPr indent="0" lvl="0" marL="0" rtl="0" algn="l">
                        <a:spcBef>
                          <a:spcPts val="0"/>
                        </a:spcBef>
                        <a:spcAft>
                          <a:spcPts val="0"/>
                        </a:spcAft>
                        <a:buNone/>
                      </a:pPr>
                      <a:r>
                        <a:rPr lang="fr" sz="2000">
                          <a:latin typeface="Roboto"/>
                          <a:ea typeface="Roboto"/>
                          <a:cs typeface="Roboto"/>
                          <a:sym typeface="Roboto"/>
                        </a:rPr>
                        <a:t>    </a:t>
                      </a:r>
                      <a:r>
                        <a:rPr lang="fr" sz="2000">
                          <a:solidFill>
                            <a:schemeClr val="dk1"/>
                          </a:solidFill>
                          <a:latin typeface="Roboto"/>
                          <a:ea typeface="Roboto"/>
                          <a:cs typeface="Roboto"/>
                          <a:sym typeface="Roboto"/>
                        </a:rPr>
                        <a:t>  3.    L  A    S  I  M  P  L  I  C  I  T  É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8">
                  <a:txBody>
                    <a:bodyPr/>
                    <a:lstStyle/>
                    <a:p>
                      <a:pPr indent="0" lvl="0" marL="0" rtl="0" algn="l">
                        <a:spcBef>
                          <a:spcPts val="0"/>
                        </a:spcBef>
                        <a:spcAft>
                          <a:spcPts val="0"/>
                        </a:spcAft>
                        <a:buNone/>
                      </a:pPr>
                      <a:r>
                        <a:rPr lang="fr" sz="2000">
                          <a:solidFill>
                            <a:schemeClr val="dk1"/>
                          </a:solidFill>
                          <a:latin typeface="Roboto"/>
                          <a:ea typeface="Roboto"/>
                          <a:cs typeface="Roboto"/>
                          <a:sym typeface="Roboto"/>
                        </a:rPr>
                        <a:t>    G  R  A  P  H  I  Q  U  E    A  U   S  E  R  V  I  C  E    D  E</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hMerge="1"/>
                <a:tc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5">
                  <a:txBody>
                    <a:bodyPr/>
                    <a:lstStyle/>
                    <a:p>
                      <a:pPr indent="0" lvl="0" marL="0" rtl="0" algn="l">
                        <a:spcBef>
                          <a:spcPts val="0"/>
                        </a:spcBef>
                        <a:spcAft>
                          <a:spcPts val="0"/>
                        </a:spcAft>
                        <a:buNone/>
                      </a:pPr>
                      <a:r>
                        <a:rPr lang="fr"/>
                        <a:t>  </a:t>
                      </a:r>
                      <a:r>
                        <a:rPr lang="fr" sz="2000">
                          <a:latin typeface="Roboto"/>
                          <a:ea typeface="Roboto"/>
                          <a:cs typeface="Roboto"/>
                          <a:sym typeface="Roboto"/>
                        </a:rPr>
                        <a:t>  </a:t>
                      </a:r>
                      <a:r>
                        <a:rPr lang="fr" sz="2000">
                          <a:solidFill>
                            <a:schemeClr val="dk1"/>
                          </a:solidFill>
                          <a:latin typeface="Roboto"/>
                          <a:ea typeface="Roboto"/>
                          <a:cs typeface="Roboto"/>
                          <a:sym typeface="Roboto"/>
                        </a:rPr>
                        <a:t>L  A    N  A  R  R  A  T  I  O  N</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5" name="Shape 285"/>
        <p:cNvGrpSpPr/>
        <p:nvPr/>
      </p:nvGrpSpPr>
      <p:grpSpPr>
        <a:xfrm>
          <a:off x="0" y="0"/>
          <a:ext cx="0" cy="0"/>
          <a:chOff x="0" y="0"/>
          <a:chExt cx="0" cy="0"/>
        </a:xfrm>
      </p:grpSpPr>
      <p:graphicFrame>
        <p:nvGraphicFramePr>
          <p:cNvPr id="286" name="Google Shape;286;p28"/>
          <p:cNvGraphicFramePr/>
          <p:nvPr/>
        </p:nvGraphicFramePr>
        <p:xfrm>
          <a:off x="0" y="-45720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4" rowSpan="6">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6" hMerge="1"/>
                <a:tc rowSpan="6" hMerge="1"/>
                <a:tc rowSpan="6"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4" vMerge="1"/>
                <a:tc hMerge="1" vMerge="1"/>
                <a:tc hMerge="1" vMerge="1"/>
                <a:tc hMerge="1" vMerge="1"/>
                <a:tc gridSpan="4">
                  <a:txBody>
                    <a:bodyPr/>
                    <a:lstStyle/>
                    <a:p>
                      <a:pPr indent="0" lvl="0" marL="0" rtl="0" algn="l">
                        <a:spcBef>
                          <a:spcPts val="0"/>
                        </a:spcBef>
                        <a:spcAft>
                          <a:spcPts val="0"/>
                        </a:spcAft>
                        <a:buNone/>
                      </a:pPr>
                      <a:r>
                        <a:rPr b="1" lang="fr" sz="2000">
                          <a:latin typeface="Roboto"/>
                          <a:ea typeface="Roboto"/>
                          <a:cs typeface="Roboto"/>
                          <a:sym typeface="Roboto"/>
                        </a:rPr>
                        <a:t>Philippe COUDRAY, </a:t>
                      </a:r>
                      <a:r>
                        <a:rPr b="1" i="1" lang="fr" sz="2000">
                          <a:latin typeface="Roboto"/>
                          <a:ea typeface="Roboto"/>
                          <a:cs typeface="Roboto"/>
                          <a:sym typeface="Roboto"/>
                        </a:rPr>
                        <a:t>L’ours Barnabé, 1989.</a:t>
                      </a:r>
                      <a:r>
                        <a:rPr b="1" lang="fr" sz="2000">
                          <a:latin typeface="Roboto"/>
                          <a:ea typeface="Roboto"/>
                          <a:cs typeface="Roboto"/>
                          <a:sym typeface="Roboto"/>
                        </a:rPr>
                        <a:t> </a:t>
                      </a:r>
                      <a:endParaRPr b="1"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gridSpan="4" vMerge="1"/>
                <a:tc hMerge="1" vMerge="1"/>
                <a:tc hMerge="1" vMerge="1"/>
                <a:tc hMerge="1" vMerge="1"/>
                <a:tc gridSpan="6">
                  <a:txBody>
                    <a:bodyPr/>
                    <a:lstStyle/>
                    <a:p>
                      <a:pPr indent="0" lvl="0" marL="0" rtl="0" algn="l">
                        <a:spcBef>
                          <a:spcPts val="0"/>
                        </a:spcBef>
                        <a:spcAft>
                          <a:spcPts val="0"/>
                        </a:spcAft>
                        <a:buNone/>
                      </a:pPr>
                      <a:r>
                        <a:rPr lang="fr" sz="1500">
                          <a:solidFill>
                            <a:srgbClr val="4A86E8"/>
                          </a:solidFill>
                          <a:latin typeface="Roboto"/>
                          <a:ea typeface="Roboto"/>
                          <a:cs typeface="Roboto"/>
                          <a:sym typeface="Roboto"/>
                        </a:rPr>
                        <a:t>Ligne claire, aplats colorés, 2D.</a:t>
                      </a:r>
                      <a:endParaRPr sz="1500">
                        <a:solidFill>
                          <a:srgbClr val="4A86E8"/>
                        </a:solidFill>
                        <a:latin typeface="Roboto"/>
                        <a:ea typeface="Roboto"/>
                        <a:cs typeface="Roboto"/>
                        <a:sym typeface="Roboto"/>
                      </a:endParaRPr>
                    </a:p>
                    <a:p>
                      <a:pPr indent="0" lvl="0" marL="0" rtl="0" algn="l">
                        <a:spcBef>
                          <a:spcPts val="0"/>
                        </a:spcBef>
                        <a:spcAft>
                          <a:spcPts val="0"/>
                        </a:spcAft>
                        <a:buNone/>
                      </a:pPr>
                      <a:r>
                        <a:rPr lang="fr" sz="1500">
                          <a:solidFill>
                            <a:srgbClr val="FF00FF"/>
                          </a:solidFill>
                          <a:latin typeface="Roboto"/>
                          <a:ea typeface="Roboto"/>
                          <a:cs typeface="Roboto"/>
                          <a:sym typeface="Roboto"/>
                        </a:rPr>
                        <a:t>S</a:t>
                      </a:r>
                      <a:r>
                        <a:rPr lang="fr" sz="1500">
                          <a:solidFill>
                            <a:srgbClr val="FF00FF"/>
                          </a:solidFill>
                          <a:latin typeface="Roboto"/>
                          <a:ea typeface="Roboto"/>
                          <a:cs typeface="Roboto"/>
                          <a:sym typeface="Roboto"/>
                        </a:rPr>
                        <a:t>ituations paradoxales à base d'effets d’optiques, de jeux logiques et de jeux graphiques.</a:t>
                      </a:r>
                      <a:endParaRPr sz="1500">
                        <a:solidFill>
                          <a:srgbClr val="FF00FF"/>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4" vMerge="1"/>
                <a:tc hMerge="1" vMerge="1"/>
                <a:tc hMerge="1" vMerge="1"/>
                <a:tc hMerge="1" vMerge="1"/>
                <a:tc gridSpan="3" rowSpan="4">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4" hMerge="1"/>
                <a:tc rowSpan="4" hMerge="1"/>
                <a:tc gridSpan="3" rowSpan="4">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4" hMerge="1"/>
                <a:tc rowSpan="4" hMerge="1"/>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4" vMerge="1"/>
                <a:tc hMerge="1" vMerge="1"/>
                <a:tc hMerge="1" vMerge="1"/>
                <a:tc hMerge="1" vMerge="1"/>
                <a:tc gridSpan="3" vMerge="1"/>
                <a:tc hMerge="1" vMerge="1"/>
                <a:tc hMerge="1" vMerge="1"/>
                <a:tc gridSpan="3" vMerge="1"/>
                <a:tc hMerge="1" vMerge="1"/>
                <a:tc hMerge="1" vMerge="1"/>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4" vMerge="1"/>
                <a:tc hMerge="1" vMerge="1"/>
                <a:tc hMerge="1" vMerge="1"/>
                <a:tc hMerge="1" vMerge="1"/>
                <a:tc gridSpan="3" vMerge="1"/>
                <a:tc hMerge="1" vMerge="1"/>
                <a:tc hMerge="1" vMerge="1"/>
                <a:tc gridSpan="3" vMerge="1"/>
                <a:tc hMerge="1" vMerge="1"/>
                <a:tc hMerge="1" vMerge="1"/>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3" vMerge="1"/>
                <a:tc hMerge="1" vMerge="1"/>
                <a:tc hMerge="1" vMerge="1"/>
                <a:tc gridSpan="3" vMerge="1"/>
                <a:tc hMerge="1" vMerge="1"/>
                <a:tc hMerge="1" vMerge="1"/>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pic>
        <p:nvPicPr>
          <p:cNvPr id="287" name="Google Shape;287;p28"/>
          <p:cNvPicPr preferRelativeResize="0"/>
          <p:nvPr/>
        </p:nvPicPr>
        <p:blipFill>
          <a:blip r:embed="rId3">
            <a:alphaModFix/>
          </a:blip>
          <a:stretch>
            <a:fillRect/>
          </a:stretch>
        </p:blipFill>
        <p:spPr>
          <a:xfrm>
            <a:off x="957650" y="233250"/>
            <a:ext cx="3056875" cy="4285725"/>
          </a:xfrm>
          <a:prstGeom prst="rect">
            <a:avLst/>
          </a:prstGeom>
          <a:noFill/>
          <a:ln>
            <a:noFill/>
          </a:ln>
        </p:spPr>
      </p:pic>
      <p:pic>
        <p:nvPicPr>
          <p:cNvPr id="288" name="Google Shape;288;p28"/>
          <p:cNvPicPr preferRelativeResize="0"/>
          <p:nvPr/>
        </p:nvPicPr>
        <p:blipFill rotWithShape="1">
          <a:blip r:embed="rId4">
            <a:alphaModFix/>
          </a:blip>
          <a:srcRect b="7280" l="5290" r="5200" t="10455"/>
          <a:stretch/>
        </p:blipFill>
        <p:spPr>
          <a:xfrm>
            <a:off x="4399200" y="2301825"/>
            <a:ext cx="2025200" cy="2791749"/>
          </a:xfrm>
          <a:prstGeom prst="rect">
            <a:avLst/>
          </a:prstGeom>
          <a:noFill/>
          <a:ln>
            <a:noFill/>
          </a:ln>
        </p:spPr>
      </p:pic>
      <p:pic>
        <p:nvPicPr>
          <p:cNvPr id="289" name="Google Shape;289;p28"/>
          <p:cNvPicPr preferRelativeResize="0"/>
          <p:nvPr/>
        </p:nvPicPr>
        <p:blipFill rotWithShape="1">
          <a:blip r:embed="rId5">
            <a:alphaModFix/>
          </a:blip>
          <a:srcRect b="0" l="0" r="0" t="4680"/>
          <a:stretch/>
        </p:blipFill>
        <p:spPr>
          <a:xfrm>
            <a:off x="6893451" y="2301825"/>
            <a:ext cx="2025200" cy="2691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3" name="Shape 293"/>
        <p:cNvGrpSpPr/>
        <p:nvPr/>
      </p:nvGrpSpPr>
      <p:grpSpPr>
        <a:xfrm>
          <a:off x="0" y="0"/>
          <a:ext cx="0" cy="0"/>
          <a:chOff x="0" y="0"/>
          <a:chExt cx="0" cy="0"/>
        </a:xfrm>
      </p:grpSpPr>
      <p:graphicFrame>
        <p:nvGraphicFramePr>
          <p:cNvPr id="294" name="Google Shape;294;p29"/>
          <p:cNvGraphicFramePr/>
          <p:nvPr/>
        </p:nvGraphicFramePr>
        <p:xfrm>
          <a:off x="0" y="-45720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8" rowSpan="5">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5" hMerge="1"/>
                <a:tc rowSpan="5" hMerge="1"/>
                <a:tc rowSpan="5" hMerge="1"/>
                <a:tc rowSpan="5" hMerge="1"/>
                <a:tc rowSpan="5" hMerge="1"/>
                <a:tc rowSpan="5" hMerge="1"/>
                <a:tc rowSpan="5" hMerge="1"/>
              </a:tr>
              <a:tr h="8572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8" vMerge="1"/>
                <a:tc hMerge="1" vMerge="1"/>
                <a:tc hMerge="1" vMerge="1"/>
                <a:tc hMerge="1" vMerge="1"/>
                <a:tc hMerge="1" vMerge="1"/>
                <a:tc hMerge="1" vMerge="1"/>
                <a:tc hMerge="1" vMerge="1"/>
                <a:tc hMerge="1" vMerge="1"/>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8" vMerge="1"/>
                <a:tc hMerge="1" vMerge="1"/>
                <a:tc hMerge="1" vMerge="1"/>
                <a:tc hMerge="1" vMerge="1"/>
                <a:tc hMerge="1" vMerge="1"/>
                <a:tc hMerge="1" vMerge="1"/>
                <a:tc hMerge="1" vMerge="1"/>
                <a:tc hMerge="1" vMerge="1"/>
              </a:tr>
              <a:tr h="857250">
                <a:tc gridSpan="3">
                  <a:txBody>
                    <a:bodyPr/>
                    <a:lstStyle/>
                    <a:p>
                      <a:pPr indent="0" lvl="0" marL="0" rtl="0" algn="r">
                        <a:spcBef>
                          <a:spcPts val="0"/>
                        </a:spcBef>
                        <a:spcAft>
                          <a:spcPts val="0"/>
                        </a:spcAft>
                        <a:buClr>
                          <a:schemeClr val="dk1"/>
                        </a:buClr>
                        <a:buSzPts val="1100"/>
                        <a:buFont typeface="Arial"/>
                        <a:buNone/>
                      </a:pPr>
                      <a:r>
                        <a:rPr b="1" lang="fr" sz="2000">
                          <a:solidFill>
                            <a:schemeClr val="dk1"/>
                          </a:solidFill>
                          <a:latin typeface="Roboto"/>
                          <a:ea typeface="Roboto"/>
                          <a:cs typeface="Roboto"/>
                          <a:sym typeface="Roboto"/>
                        </a:rPr>
                        <a:t>Emilie TRONCHE, </a:t>
                      </a:r>
                      <a:r>
                        <a:rPr b="1" i="1" lang="fr" sz="2000">
                          <a:solidFill>
                            <a:schemeClr val="dk1"/>
                          </a:solidFill>
                          <a:latin typeface="Roboto"/>
                          <a:ea typeface="Roboto"/>
                          <a:cs typeface="Roboto"/>
                          <a:sym typeface="Roboto"/>
                        </a:rPr>
                        <a:t>Samuel, </a:t>
                      </a:r>
                      <a:r>
                        <a:rPr b="1" lang="fr" sz="2000">
                          <a:solidFill>
                            <a:schemeClr val="dk1"/>
                          </a:solidFill>
                          <a:latin typeface="Roboto"/>
                          <a:ea typeface="Roboto"/>
                          <a:cs typeface="Roboto"/>
                          <a:sym typeface="Roboto"/>
                        </a:rPr>
                        <a:t>2021</a:t>
                      </a:r>
                      <a:r>
                        <a:rPr b="1" i="1" lang="fr" sz="2000">
                          <a:solidFill>
                            <a:schemeClr val="dk1"/>
                          </a:solidFill>
                          <a:latin typeface="Roboto"/>
                          <a:ea typeface="Roboto"/>
                          <a:cs typeface="Roboto"/>
                          <a:sym typeface="Roboto"/>
                        </a:rPr>
                        <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gridSpan="8" vMerge="1"/>
                <a:tc hMerge="1" vMerge="1"/>
                <a:tc hMerge="1" vMerge="1"/>
                <a:tc hMerge="1" vMerge="1"/>
                <a:tc hMerge="1" vMerge="1"/>
                <a:tc hMerge="1" vMerge="1"/>
                <a:tc hMerge="1" vMerge="1"/>
                <a:tc hMerge="1" vMerge="1"/>
              </a:tr>
              <a:tr h="857250">
                <a:tc gridSpan="3" rowSpan="2">
                  <a:txBody>
                    <a:bodyPr/>
                    <a:lstStyle/>
                    <a:p>
                      <a:pPr indent="0" lvl="0" marL="0" rtl="0" algn="r">
                        <a:spcBef>
                          <a:spcPts val="0"/>
                        </a:spcBef>
                        <a:spcAft>
                          <a:spcPts val="0"/>
                        </a:spcAft>
                        <a:buClr>
                          <a:schemeClr val="dk1"/>
                        </a:buClr>
                        <a:buSzPts val="1100"/>
                        <a:buFont typeface="Arial"/>
                        <a:buNone/>
                      </a:pPr>
                      <a:r>
                        <a:rPr lang="fr" sz="1500">
                          <a:solidFill>
                            <a:srgbClr val="4A86E8"/>
                          </a:solidFill>
                          <a:latin typeface="Roboto"/>
                          <a:ea typeface="Roboto"/>
                          <a:cs typeface="Roboto"/>
                          <a:sym typeface="Roboto"/>
                        </a:rPr>
                        <a:t>Trait tremblant, noir &amp; blanc, décor minimaliste.</a:t>
                      </a:r>
                      <a:endParaRPr sz="1500">
                        <a:solidFill>
                          <a:srgbClr val="4A86E8"/>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lang="fr" sz="1500">
                          <a:solidFill>
                            <a:srgbClr val="FF00FF"/>
                          </a:solidFill>
                          <a:latin typeface="Roboto"/>
                          <a:ea typeface="Roboto"/>
                          <a:cs typeface="Roboto"/>
                          <a:sym typeface="Roboto"/>
                        </a:rPr>
                        <a:t>Animation des mouvements extrêmement soignée, notamment lors des passages dansés.</a:t>
                      </a:r>
                      <a:endParaRPr>
                        <a:solidFill>
                          <a:srgbClr val="FF00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rowSpan="2" hMerge="1"/>
                <a:tc rowSpan="2" hMerge="1"/>
                <a:tc gridSpan="8" vMerge="1"/>
                <a:tc hMerge="1" vMerge="1"/>
                <a:tc hMerge="1" vMerge="1"/>
                <a:tc hMerge="1" vMerge="1"/>
                <a:tc hMerge="1" vMerge="1"/>
                <a:tc hMerge="1" vMerge="1"/>
                <a:tc hMerge="1" vMerge="1"/>
                <a:tc hMerge="1" vMerge="1"/>
              </a:tr>
              <a:tr h="857250">
                <a:tc gridSpan="3"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pic>
        <p:nvPicPr>
          <p:cNvPr descr="Un jour, Julie s’assoit à côté de Samuel dans le bus pour aller à l’école. Au début, il est vexé car elle ne veut pas partager ses écouteurs avec lui. Finalement, ils parlent de leurs goûts musicaux. C’est là que Samuel décide qu’il l’aime. &#10; &#10;Série d’Émilie Tronche (France, 2024)&#10;Disponible jusqu'au 20/04/2026&#10;&#10; &#10;Abonnez-vous à la chaine YouTube de Courts Toujours: https://youtube.com/@courtstoujours&#10;&#10;Retrouvez-nous sur les réseaux sociaux :&#10;Instagram : http://instagram.com/artefr&#10;Facebook : https://www.facebook.com/artetv&#10;Twitter : https://twitter.com/artetv&#10;&#10;#anime #2000s #enfants #nostalgie" id="295" name="Google Shape;295;p29" title="La grande Julie | Samuel #01 | ARTE">
            <a:hlinkClick r:id="rId3"/>
          </p:cNvPr>
          <p:cNvPicPr preferRelativeResize="0"/>
          <p:nvPr/>
        </p:nvPicPr>
        <p:blipFill>
          <a:blip r:embed="rId4">
            <a:alphaModFix/>
          </a:blip>
          <a:stretch>
            <a:fillRect/>
          </a:stretch>
        </p:blipFill>
        <p:spPr>
          <a:xfrm>
            <a:off x="2819400" y="232200"/>
            <a:ext cx="5954125" cy="3349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9" name="Shape 299"/>
        <p:cNvGrpSpPr/>
        <p:nvPr/>
      </p:nvGrpSpPr>
      <p:grpSpPr>
        <a:xfrm>
          <a:off x="0" y="0"/>
          <a:ext cx="0" cy="0"/>
          <a:chOff x="0" y="0"/>
          <a:chExt cx="0" cy="0"/>
        </a:xfrm>
      </p:grpSpPr>
      <p:sp>
        <p:nvSpPr>
          <p:cNvPr id="300" name="Google Shape;300;p30"/>
          <p:cNvSpPr txBox="1"/>
          <p:nvPr/>
        </p:nvSpPr>
        <p:spPr>
          <a:xfrm>
            <a:off x="1586475" y="22994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rgbClr val="FF00FF"/>
                </a:solidFill>
                <a:latin typeface="Roboto"/>
                <a:ea typeface="Roboto"/>
                <a:cs typeface="Roboto"/>
                <a:sym typeface="Roboto"/>
              </a:rPr>
              <a:t>      E  X  E  R  C  I  C  E  S </a:t>
            </a:r>
            <a:endParaRPr sz="2000">
              <a:solidFill>
                <a:srgbClr val="FF00FF"/>
              </a:solidFill>
              <a:latin typeface="Roboto"/>
              <a:ea typeface="Roboto"/>
              <a:cs typeface="Roboto"/>
              <a:sym typeface="Roboto"/>
            </a:endParaRPr>
          </a:p>
        </p:txBody>
      </p:sp>
      <p:sp>
        <p:nvSpPr>
          <p:cNvPr id="301" name="Google Shape;301;p30"/>
          <p:cNvSpPr txBox="1"/>
          <p:nvPr/>
        </p:nvSpPr>
        <p:spPr>
          <a:xfrm>
            <a:off x="1625475" y="22994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rgbClr val="4A86E8"/>
                </a:solidFill>
                <a:latin typeface="Roboto"/>
                <a:ea typeface="Roboto"/>
                <a:cs typeface="Roboto"/>
                <a:sym typeface="Roboto"/>
              </a:rPr>
              <a:t>      E  X  E  R  C  I  C  E  S </a:t>
            </a:r>
            <a:endParaRPr sz="2000">
              <a:solidFill>
                <a:srgbClr val="4A86E8"/>
              </a:solidFill>
              <a:latin typeface="Roboto"/>
              <a:ea typeface="Roboto"/>
              <a:cs typeface="Roboto"/>
              <a:sym typeface="Roboto"/>
            </a:endParaRPr>
          </a:p>
        </p:txBody>
      </p:sp>
      <p:graphicFrame>
        <p:nvGraphicFramePr>
          <p:cNvPr id="302" name="Google Shape;302;p30"/>
          <p:cNvGraphicFramePr/>
          <p:nvPr/>
        </p:nvGraphicFramePr>
        <p:xfrm>
          <a:off x="0" y="-45720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4">
                  <a:txBody>
                    <a:bodyPr/>
                    <a:lstStyle/>
                    <a:p>
                      <a:pPr indent="0" lvl="0" marL="0" rtl="0" algn="l">
                        <a:spcBef>
                          <a:spcPts val="0"/>
                        </a:spcBef>
                        <a:spcAft>
                          <a:spcPts val="0"/>
                        </a:spcAft>
                        <a:buClr>
                          <a:schemeClr val="dk1"/>
                        </a:buClr>
                        <a:buSzPts val="1100"/>
                        <a:buFont typeface="Arial"/>
                        <a:buNone/>
                      </a:pPr>
                      <a:r>
                        <a:rPr lang="fr" sz="2000">
                          <a:solidFill>
                            <a:schemeClr val="dk1"/>
                          </a:solidFill>
                          <a:latin typeface="Roboto"/>
                          <a:ea typeface="Roboto"/>
                          <a:cs typeface="Roboto"/>
                          <a:sym typeface="Roboto"/>
                        </a:rPr>
                        <a:t>      E  X  E  R  C  I  C  E  S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a:txBody>
                    <a:bodyPr/>
                    <a:lstStyle/>
                    <a:p>
                      <a:pPr indent="0" lvl="0" marL="0" rtl="0" algn="ctr">
                        <a:spcBef>
                          <a:spcPts val="0"/>
                        </a:spcBef>
                        <a:spcAft>
                          <a:spcPts val="0"/>
                        </a:spcAft>
                        <a:buNone/>
                      </a:pPr>
                      <a:r>
                        <a:rPr lang="fr" sz="2000">
                          <a:latin typeface="Roboto"/>
                          <a:ea typeface="Roboto"/>
                          <a:cs typeface="Roboto"/>
                          <a:sym typeface="Roboto"/>
                        </a:rPr>
                        <a:t>!</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fr" sz="2000">
                          <a:latin typeface="Roboto"/>
                          <a:ea typeface="Roboto"/>
                          <a:cs typeface="Roboto"/>
                          <a:sym typeface="Roboto"/>
                        </a:rPr>
                        <a:t>!</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fr" sz="2000">
                          <a:latin typeface="Roboto"/>
                          <a:ea typeface="Roboto"/>
                          <a:cs typeface="Roboto"/>
                          <a:sym typeface="Roboto"/>
                        </a:rPr>
                        <a:t>!</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6" name="Shape 306"/>
        <p:cNvGrpSpPr/>
        <p:nvPr/>
      </p:nvGrpSpPr>
      <p:grpSpPr>
        <a:xfrm>
          <a:off x="0" y="0"/>
          <a:ext cx="0" cy="0"/>
          <a:chOff x="0" y="0"/>
          <a:chExt cx="0" cy="0"/>
        </a:xfrm>
      </p:grpSpPr>
      <p:graphicFrame>
        <p:nvGraphicFramePr>
          <p:cNvPr id="307" name="Google Shape;307;p31"/>
          <p:cNvGraphicFramePr/>
          <p:nvPr/>
        </p:nvGraphicFramePr>
        <p:xfrm>
          <a:off x="125" y="0"/>
          <a:ext cx="3000000" cy="3000000"/>
        </p:xfrm>
        <a:graphic>
          <a:graphicData uri="http://schemas.openxmlformats.org/drawingml/2006/table">
            <a:tbl>
              <a:tblPr>
                <a:noFill/>
                <a:tableStyleId>{687A722A-0D25-40F6-863F-2EE94639BE53}</a:tableStyleId>
              </a:tblPr>
              <a:tblGrid>
                <a:gridCol w="831275"/>
                <a:gridCol w="831275"/>
                <a:gridCol w="831275"/>
                <a:gridCol w="831275"/>
                <a:gridCol w="831275"/>
                <a:gridCol w="831275"/>
                <a:gridCol w="831275"/>
                <a:gridCol w="831275"/>
                <a:gridCol w="831275"/>
                <a:gridCol w="831275"/>
                <a:gridCol w="831275"/>
              </a:tblGrid>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gridSpan="7" rowSpan="5">
                  <a:txBody>
                    <a:bodyPr/>
                    <a:lstStyle/>
                    <a:p>
                      <a:pPr indent="0" lvl="0" marL="0" rtl="0" algn="l">
                        <a:spcBef>
                          <a:spcPts val="0"/>
                        </a:spcBef>
                        <a:spcAft>
                          <a:spcPts val="0"/>
                        </a:spcAft>
                        <a:buNone/>
                      </a:pPr>
                      <a:r>
                        <a:t/>
                      </a:r>
                      <a:endParaRPr/>
                    </a:p>
                  </a:txBody>
                  <a:tcPr marT="91425" marB="91425" marR="91425" marL="91425"/>
                </a:tc>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gridSpan="7"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gridSpan="7"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gridSpan="7"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sz="2000">
                        <a:latin typeface="Roboto"/>
                        <a:ea typeface="Roboto"/>
                        <a:cs typeface="Roboto"/>
                        <a:sym typeface="Roboto"/>
                      </a:endParaRPr>
                    </a:p>
                  </a:txBody>
                  <a:tcPr marT="91425" marB="91425" marR="91425" marL="91425"/>
                </a:tc>
                <a:tc gridSpan="7" vMerge="1"/>
                <a:tc hMerge="1" vMerge="1"/>
                <a:tc hMerge="1" vMerge="1"/>
                <a:tc hMerge="1" vMerge="1"/>
                <a:tc hMerge="1" vMerge="1"/>
                <a:tc hMerge="1" vMerge="1"/>
                <a:tc hMerge="1" vMerge="1"/>
                <a:tc gridSpan="2">
                  <a:txBody>
                    <a:bodyPr/>
                    <a:lstStyle/>
                    <a:p>
                      <a:pPr indent="0" lvl="0" marL="0" rtl="0" algn="l">
                        <a:spcBef>
                          <a:spcPts val="0"/>
                        </a:spcBef>
                        <a:spcAft>
                          <a:spcPts val="0"/>
                        </a:spcAft>
                        <a:buNone/>
                      </a:pPr>
                      <a:r>
                        <a:rPr lang="fr"/>
                        <a:t>de 00:00 à 03:30</a:t>
                      </a:r>
                      <a:endParaRPr/>
                    </a:p>
                  </a:txBody>
                  <a:tcPr marT="91425" marB="91425" marR="91425" marL="91425"/>
                </a:tc>
                <a:tc hMerge="1"/>
              </a:tr>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gridSpan="6">
                  <a:txBody>
                    <a:bodyPr/>
                    <a:lstStyle/>
                    <a:p>
                      <a:pPr indent="0" lvl="0" marL="0" rtl="0" algn="l">
                        <a:spcBef>
                          <a:spcPts val="0"/>
                        </a:spcBef>
                        <a:spcAft>
                          <a:spcPts val="0"/>
                        </a:spcAft>
                        <a:buNone/>
                      </a:pPr>
                      <a:r>
                        <a:rPr b="1" i="1" lang="fr" sz="2000">
                          <a:solidFill>
                            <a:schemeClr val="dk1"/>
                          </a:solidFill>
                          <a:latin typeface="Roboto"/>
                          <a:ea typeface="Roboto"/>
                          <a:cs typeface="Roboto"/>
                          <a:sym typeface="Roboto"/>
                        </a:rPr>
                        <a:t>Tac au Tac, </a:t>
                      </a:r>
                      <a:r>
                        <a:rPr b="1" lang="fr" sz="2000">
                          <a:solidFill>
                            <a:schemeClr val="dk1"/>
                          </a:solidFill>
                          <a:latin typeface="Roboto"/>
                          <a:ea typeface="Roboto"/>
                          <a:cs typeface="Roboto"/>
                          <a:sym typeface="Roboto"/>
                        </a:rPr>
                        <a:t>émission du 06/09/1971, avec </a:t>
                      </a:r>
                      <a:r>
                        <a:rPr b="1" lang="fr" sz="2000">
                          <a:solidFill>
                            <a:schemeClr val="dk1"/>
                          </a:solidFill>
                          <a:latin typeface="Roboto"/>
                          <a:ea typeface="Roboto"/>
                          <a:cs typeface="Roboto"/>
                          <a:sym typeface="Roboto"/>
                        </a:rPr>
                        <a:t>MORRIS, PEYO, ROBA &amp; FRANQUIN.</a:t>
                      </a:r>
                      <a:endParaRPr b="1" sz="2000">
                        <a:solidFill>
                          <a:schemeClr val="dk1"/>
                        </a:solidFill>
                        <a:latin typeface="Roboto"/>
                        <a:ea typeface="Roboto"/>
                        <a:cs typeface="Roboto"/>
                        <a:sym typeface="Roboto"/>
                      </a:endParaRPr>
                    </a:p>
                  </a:txBody>
                  <a:tcPr marT="91425" marB="91425" marR="91425" marL="91425"/>
                </a:tc>
                <a:tc hMerge="1"/>
                <a:tc hMerge="1"/>
                <a:tc hMerge="1"/>
                <a:tc hMerge="1"/>
                <a:tc hMerge="1"/>
              </a:tr>
            </a:tbl>
          </a:graphicData>
        </a:graphic>
      </p:graphicFrame>
      <p:pic>
        <p:nvPicPr>
          <p:cNvPr id="308" name="Google Shape;308;p31" title="1715800530.mp4">
            <a:hlinkClick r:id="rId3"/>
          </p:cNvPr>
          <p:cNvPicPr preferRelativeResize="0"/>
          <p:nvPr/>
        </p:nvPicPr>
        <p:blipFill>
          <a:blip r:embed="rId4">
            <a:alphaModFix/>
          </a:blip>
          <a:stretch>
            <a:fillRect/>
          </a:stretch>
        </p:blipFill>
        <p:spPr>
          <a:xfrm>
            <a:off x="1929250" y="167325"/>
            <a:ext cx="5285775" cy="39643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 name="Shape 60"/>
        <p:cNvGrpSpPr/>
        <p:nvPr/>
      </p:nvGrpSpPr>
      <p:grpSpPr>
        <a:xfrm>
          <a:off x="0" y="0"/>
          <a:ext cx="0" cy="0"/>
          <a:chOff x="0" y="0"/>
          <a:chExt cx="0" cy="0"/>
        </a:xfrm>
      </p:grpSpPr>
      <p:sp>
        <p:nvSpPr>
          <p:cNvPr id="61" name="Google Shape;61;p14"/>
          <p:cNvSpPr txBox="1"/>
          <p:nvPr/>
        </p:nvSpPr>
        <p:spPr>
          <a:xfrm>
            <a:off x="807751" y="1058400"/>
            <a:ext cx="738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4A86E8"/>
                </a:solidFill>
                <a:latin typeface="Roboto"/>
                <a:ea typeface="Roboto"/>
                <a:cs typeface="Roboto"/>
                <a:sym typeface="Roboto"/>
              </a:rPr>
              <a:t>1</a:t>
            </a:r>
            <a:endParaRPr sz="2000">
              <a:solidFill>
                <a:srgbClr val="4A86E8"/>
              </a:solidFill>
              <a:latin typeface="Roboto"/>
              <a:ea typeface="Roboto"/>
              <a:cs typeface="Roboto"/>
              <a:sym typeface="Roboto"/>
            </a:endParaRPr>
          </a:p>
        </p:txBody>
      </p:sp>
      <p:sp>
        <p:nvSpPr>
          <p:cNvPr id="62" name="Google Shape;62;p14"/>
          <p:cNvSpPr txBox="1"/>
          <p:nvPr/>
        </p:nvSpPr>
        <p:spPr>
          <a:xfrm>
            <a:off x="676300" y="1058400"/>
            <a:ext cx="910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1</a:t>
            </a:r>
            <a:endParaRPr sz="2000">
              <a:solidFill>
                <a:srgbClr val="FF00FF"/>
              </a:solidFill>
              <a:latin typeface="Roboto"/>
              <a:ea typeface="Roboto"/>
              <a:cs typeface="Roboto"/>
              <a:sym typeface="Roboto"/>
            </a:endParaRPr>
          </a:p>
        </p:txBody>
      </p:sp>
      <p:sp>
        <p:nvSpPr>
          <p:cNvPr id="63" name="Google Shape;63;p14"/>
          <p:cNvSpPr txBox="1"/>
          <p:nvPr/>
        </p:nvSpPr>
        <p:spPr>
          <a:xfrm>
            <a:off x="893945" y="1917275"/>
            <a:ext cx="497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4A86E8"/>
                </a:solidFill>
                <a:latin typeface="Roboto"/>
                <a:ea typeface="Roboto"/>
                <a:cs typeface="Roboto"/>
                <a:sym typeface="Roboto"/>
              </a:rPr>
              <a:t>2</a:t>
            </a:r>
            <a:endParaRPr>
              <a:solidFill>
                <a:srgbClr val="4A86E8"/>
              </a:solidFill>
            </a:endParaRPr>
          </a:p>
        </p:txBody>
      </p:sp>
      <p:sp>
        <p:nvSpPr>
          <p:cNvPr id="64" name="Google Shape;64;p14"/>
          <p:cNvSpPr txBox="1"/>
          <p:nvPr/>
        </p:nvSpPr>
        <p:spPr>
          <a:xfrm>
            <a:off x="958984" y="1917275"/>
            <a:ext cx="421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2</a:t>
            </a:r>
            <a:endParaRPr>
              <a:solidFill>
                <a:srgbClr val="FF00FF"/>
              </a:solidFill>
            </a:endParaRPr>
          </a:p>
        </p:txBody>
      </p:sp>
      <p:sp>
        <p:nvSpPr>
          <p:cNvPr id="65" name="Google Shape;65;p14"/>
          <p:cNvSpPr txBox="1"/>
          <p:nvPr/>
        </p:nvSpPr>
        <p:spPr>
          <a:xfrm>
            <a:off x="831400" y="2776150"/>
            <a:ext cx="586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4A86E8"/>
                </a:solidFill>
                <a:latin typeface="Roboto"/>
                <a:ea typeface="Roboto"/>
                <a:cs typeface="Roboto"/>
                <a:sym typeface="Roboto"/>
              </a:rPr>
              <a:t>3</a:t>
            </a:r>
            <a:endParaRPr>
              <a:solidFill>
                <a:srgbClr val="4A86E8"/>
              </a:solidFill>
            </a:endParaRPr>
          </a:p>
        </p:txBody>
      </p:sp>
      <p:sp>
        <p:nvSpPr>
          <p:cNvPr id="66" name="Google Shape;66;p14"/>
          <p:cNvSpPr txBox="1"/>
          <p:nvPr/>
        </p:nvSpPr>
        <p:spPr>
          <a:xfrm>
            <a:off x="974235" y="2776150"/>
            <a:ext cx="374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3</a:t>
            </a:r>
            <a:endParaRPr>
              <a:solidFill>
                <a:srgbClr val="FF00FF"/>
              </a:solidFill>
            </a:endParaRPr>
          </a:p>
        </p:txBody>
      </p:sp>
      <p:graphicFrame>
        <p:nvGraphicFramePr>
          <p:cNvPr id="67" name="Google Shape;67;p14"/>
          <p:cNvGraphicFramePr/>
          <p:nvPr/>
        </p:nvGraphicFramePr>
        <p:xfrm>
          <a:off x="0" y="-83820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fr" sz="2000">
                          <a:solidFill>
                            <a:schemeClr val="dk1"/>
                          </a:solidFill>
                          <a:latin typeface="Roboto"/>
                          <a:ea typeface="Roboto"/>
                          <a:cs typeface="Roboto"/>
                          <a:sym typeface="Roboto"/>
                        </a:rPr>
                        <a:t>1.</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8">
                  <a:txBody>
                    <a:bodyPr/>
                    <a:lstStyle/>
                    <a:p>
                      <a:pPr indent="0" lvl="0" marL="0" rtl="0" algn="l">
                        <a:spcBef>
                          <a:spcPts val="0"/>
                        </a:spcBef>
                        <a:spcAft>
                          <a:spcPts val="0"/>
                        </a:spcAft>
                        <a:buNone/>
                      </a:pPr>
                      <a:r>
                        <a:rPr lang="fr" sz="2000">
                          <a:latin typeface="Roboto"/>
                          <a:ea typeface="Roboto"/>
                          <a:cs typeface="Roboto"/>
                          <a:sym typeface="Roboto"/>
                        </a:rPr>
                        <a:t>P</a:t>
                      </a:r>
                      <a:r>
                        <a:rPr lang="fr" sz="2000">
                          <a:latin typeface="Roboto"/>
                          <a:ea typeface="Roboto"/>
                          <a:cs typeface="Roboto"/>
                          <a:sym typeface="Roboto"/>
                        </a:rPr>
                        <a:t>oint lexical : le vocabulaire de la BD</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hMerge="1"/>
                <a:tc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Clr>
                          <a:schemeClr val="dk1"/>
                        </a:buClr>
                        <a:buSzPts val="1100"/>
                        <a:buFont typeface="Arial"/>
                        <a:buNone/>
                      </a:pPr>
                      <a:r>
                        <a:rPr lang="fr" sz="2000">
                          <a:solidFill>
                            <a:schemeClr val="dk1"/>
                          </a:solidFill>
                          <a:latin typeface="Roboto"/>
                          <a:ea typeface="Roboto"/>
                          <a:cs typeface="Roboto"/>
                          <a:sym typeface="Roboto"/>
                        </a:rPr>
                        <a:t>2.</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8">
                  <a:txBody>
                    <a:bodyPr/>
                    <a:lstStyle/>
                    <a:p>
                      <a:pPr indent="0" lvl="0" marL="0" rtl="0" algn="l">
                        <a:spcBef>
                          <a:spcPts val="0"/>
                        </a:spcBef>
                        <a:spcAft>
                          <a:spcPts val="0"/>
                        </a:spcAft>
                        <a:buNone/>
                      </a:pPr>
                      <a:r>
                        <a:rPr lang="fr" sz="2000">
                          <a:solidFill>
                            <a:schemeClr val="dk1"/>
                          </a:solidFill>
                          <a:latin typeface="Roboto"/>
                          <a:ea typeface="Roboto"/>
                          <a:cs typeface="Roboto"/>
                          <a:sym typeface="Roboto"/>
                        </a:rPr>
                        <a:t>La BD, un médium qui joue avec les codes et les cases</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hMerge="1"/>
                <a:tc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fr" sz="2000">
                          <a:solidFill>
                            <a:schemeClr val="dk1"/>
                          </a:solidFill>
                          <a:latin typeface="Roboto"/>
                          <a:ea typeface="Roboto"/>
                          <a:cs typeface="Roboto"/>
                          <a:sym typeface="Roboto"/>
                        </a:rPr>
                        <a:t>3.</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8">
                  <a:txBody>
                    <a:bodyPr/>
                    <a:lstStyle/>
                    <a:p>
                      <a:pPr indent="0" lvl="0" marL="0" rtl="0" algn="l">
                        <a:spcBef>
                          <a:spcPts val="0"/>
                        </a:spcBef>
                        <a:spcAft>
                          <a:spcPts val="0"/>
                        </a:spcAft>
                        <a:buNone/>
                      </a:pPr>
                      <a:r>
                        <a:rPr lang="fr" sz="2000">
                          <a:solidFill>
                            <a:schemeClr val="dk1"/>
                          </a:solidFill>
                          <a:latin typeface="Roboto"/>
                          <a:ea typeface="Roboto"/>
                          <a:cs typeface="Roboto"/>
                          <a:sym typeface="Roboto"/>
                        </a:rPr>
                        <a:t>La simplicité graphique au service de la narration</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hMerge="1"/>
                <a:tc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2">
                  <a:txBody>
                    <a:bodyPr/>
                    <a:lstStyle/>
                    <a:p>
                      <a:pPr indent="0" lvl="0" marL="0" rtl="0" algn="ctr">
                        <a:spcBef>
                          <a:spcPts val="0"/>
                        </a:spcBef>
                        <a:spcAft>
                          <a:spcPts val="0"/>
                        </a:spcAft>
                        <a:buNone/>
                      </a:pPr>
                      <a:r>
                        <a:rPr lang="fr" sz="2000">
                          <a:solidFill>
                            <a:schemeClr val="dk1"/>
                          </a:solidFill>
                          <a:latin typeface="Roboto"/>
                          <a:ea typeface="Roboto"/>
                          <a:cs typeface="Roboto"/>
                          <a:sym typeface="Roboto"/>
                        </a:rPr>
                        <a:t>Exercices</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rtl="0" algn="ctr">
                        <a:spcBef>
                          <a:spcPts val="0"/>
                        </a:spcBef>
                        <a:spcAft>
                          <a:spcPts val="0"/>
                        </a:spcAft>
                        <a:buNone/>
                      </a:pPr>
                      <a:r>
                        <a:rPr lang="fr" sz="2000">
                          <a:latin typeface="Roboto"/>
                          <a:ea typeface="Roboto"/>
                          <a:cs typeface="Roboto"/>
                          <a:sym typeface="Roboto"/>
                        </a:rPr>
                        <a:t>…</a:t>
                      </a:r>
                      <a:endParaRPr sz="20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8">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hMerge="1"/>
                <a:tc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2" name="Shape 312"/>
        <p:cNvGrpSpPr/>
        <p:nvPr/>
      </p:nvGrpSpPr>
      <p:grpSpPr>
        <a:xfrm>
          <a:off x="0" y="0"/>
          <a:ext cx="0" cy="0"/>
          <a:chOff x="0" y="0"/>
          <a:chExt cx="0" cy="0"/>
        </a:xfrm>
      </p:grpSpPr>
      <p:sp>
        <p:nvSpPr>
          <p:cNvPr id="313" name="Google Shape;313;p32"/>
          <p:cNvSpPr txBox="1"/>
          <p:nvPr/>
        </p:nvSpPr>
        <p:spPr>
          <a:xfrm>
            <a:off x="3247325" y="834375"/>
            <a:ext cx="347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1</a:t>
            </a:r>
            <a:endParaRPr>
              <a:solidFill>
                <a:srgbClr val="FF00FF"/>
              </a:solidFill>
            </a:endParaRPr>
          </a:p>
        </p:txBody>
      </p:sp>
      <p:sp>
        <p:nvSpPr>
          <p:cNvPr id="314" name="Google Shape;314;p32"/>
          <p:cNvSpPr txBox="1"/>
          <p:nvPr/>
        </p:nvSpPr>
        <p:spPr>
          <a:xfrm>
            <a:off x="3282904" y="834375"/>
            <a:ext cx="347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4A86E8"/>
                </a:solidFill>
                <a:latin typeface="Roboto"/>
                <a:ea typeface="Roboto"/>
                <a:cs typeface="Roboto"/>
                <a:sym typeface="Roboto"/>
              </a:rPr>
              <a:t>1</a:t>
            </a:r>
            <a:endParaRPr>
              <a:solidFill>
                <a:srgbClr val="4A86E8"/>
              </a:solidFill>
            </a:endParaRPr>
          </a:p>
        </p:txBody>
      </p:sp>
      <p:sp>
        <p:nvSpPr>
          <p:cNvPr id="315" name="Google Shape;315;p32"/>
          <p:cNvSpPr txBox="1"/>
          <p:nvPr/>
        </p:nvSpPr>
        <p:spPr>
          <a:xfrm>
            <a:off x="526525" y="834375"/>
            <a:ext cx="2422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E  X  E  R  C  I  C  E</a:t>
            </a:r>
            <a:endParaRPr sz="2000">
              <a:solidFill>
                <a:srgbClr val="FF00FF"/>
              </a:solidFill>
              <a:latin typeface="Roboto"/>
              <a:ea typeface="Roboto"/>
              <a:cs typeface="Roboto"/>
              <a:sym typeface="Roboto"/>
            </a:endParaRPr>
          </a:p>
        </p:txBody>
      </p:sp>
      <p:sp>
        <p:nvSpPr>
          <p:cNvPr id="316" name="Google Shape;316;p32"/>
          <p:cNvSpPr txBox="1"/>
          <p:nvPr/>
        </p:nvSpPr>
        <p:spPr>
          <a:xfrm>
            <a:off x="350450" y="834375"/>
            <a:ext cx="2803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4A86E8"/>
                </a:solidFill>
                <a:latin typeface="Roboto"/>
                <a:ea typeface="Roboto"/>
                <a:cs typeface="Roboto"/>
                <a:sym typeface="Roboto"/>
              </a:rPr>
              <a:t>E  X  E  R  C  I  C  E</a:t>
            </a:r>
            <a:endParaRPr sz="2000">
              <a:solidFill>
                <a:srgbClr val="4A86E8"/>
              </a:solidFill>
              <a:latin typeface="Roboto"/>
              <a:ea typeface="Roboto"/>
              <a:cs typeface="Roboto"/>
              <a:sym typeface="Roboto"/>
            </a:endParaRPr>
          </a:p>
        </p:txBody>
      </p:sp>
      <p:graphicFrame>
        <p:nvGraphicFramePr>
          <p:cNvPr id="317" name="Google Shape;317;p32"/>
          <p:cNvGraphicFramePr/>
          <p:nvPr/>
        </p:nvGraphicFramePr>
        <p:xfrm>
          <a:off x="-350750" y="-1040162"/>
          <a:ext cx="3000000" cy="3000000"/>
        </p:xfrm>
        <a:graphic>
          <a:graphicData uri="http://schemas.openxmlformats.org/drawingml/2006/table">
            <a:tbl>
              <a:tblPr>
                <a:noFill/>
                <a:tableStyleId>{687A722A-0D25-40F6-863F-2EE94639BE53}</a:tableStyleId>
              </a:tblPr>
              <a:tblGrid>
                <a:gridCol w="840050"/>
                <a:gridCol w="839900"/>
                <a:gridCol w="839900"/>
                <a:gridCol w="839900"/>
                <a:gridCol w="839900"/>
                <a:gridCol w="839900"/>
                <a:gridCol w="839900"/>
                <a:gridCol w="839900"/>
                <a:gridCol w="839900"/>
                <a:gridCol w="839900"/>
                <a:gridCol w="839900"/>
                <a:gridCol w="839900"/>
              </a:tblGrid>
              <a:tr h="8459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459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459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gridSpan="3">
                  <a:txBody>
                    <a:bodyPr/>
                    <a:lstStyle/>
                    <a:p>
                      <a:pPr indent="0" lvl="0" marL="0" rtl="0" algn="ctr">
                        <a:spcBef>
                          <a:spcPts val="0"/>
                        </a:spcBef>
                        <a:spcAft>
                          <a:spcPts val="0"/>
                        </a:spcAft>
                        <a:buNone/>
                      </a:pPr>
                      <a:r>
                        <a:rPr lang="fr" sz="2000">
                          <a:latin typeface="Roboto"/>
                          <a:ea typeface="Roboto"/>
                          <a:cs typeface="Roboto"/>
                          <a:sym typeface="Roboto"/>
                        </a:rPr>
                        <a:t>E  X  E  R  C  I  C  E</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a:txBody>
                    <a:bodyPr/>
                    <a:lstStyle/>
                    <a:p>
                      <a:pPr indent="0" lvl="0" marL="0" rtl="0" algn="ctr">
                        <a:spcBef>
                          <a:spcPts val="0"/>
                        </a:spcBef>
                        <a:spcAft>
                          <a:spcPts val="0"/>
                        </a:spcAft>
                        <a:buNone/>
                      </a:pPr>
                      <a:r>
                        <a:rPr lang="fr" sz="2000">
                          <a:latin typeface="Roboto"/>
                          <a:ea typeface="Roboto"/>
                          <a:cs typeface="Roboto"/>
                          <a:sym typeface="Roboto"/>
                        </a:rPr>
                        <a:t>1</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6">
                  <a:txBody>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a c t i o n  / r é a c t i o n / i n t e r a c t i o n</a:t>
                      </a:r>
                      <a:endParaRPr sz="2000">
                        <a:solidFill>
                          <a:srgbClr val="FF00FF"/>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a:txBody>
                    <a:bodyPr/>
                    <a:lstStyle/>
                    <a:p>
                      <a:pPr indent="0" lvl="0" marL="0" rtl="0" algn="ctr">
                        <a:spcBef>
                          <a:spcPts val="0"/>
                        </a:spcBef>
                        <a:spcAft>
                          <a:spcPts val="0"/>
                        </a:spcAft>
                        <a:buNone/>
                      </a:pPr>
                      <a:r>
                        <a:t/>
                      </a:r>
                      <a:endParaRPr sz="2000">
                        <a:solidFill>
                          <a:srgbClr val="FF00FF"/>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tcPr>
                </a:tc>
              </a:tr>
              <a:tr h="8459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457200" rtl="0" algn="l">
                        <a:spcBef>
                          <a:spcPts val="0"/>
                        </a:spcBef>
                        <a:spcAft>
                          <a:spcPts val="0"/>
                        </a:spcAft>
                        <a:buNone/>
                      </a:pPr>
                      <a:r>
                        <a:t/>
                      </a:r>
                      <a:endParaRPr sz="15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8" rowSpan="3">
                  <a:txBody>
                    <a:bodyPr/>
                    <a:lstStyle/>
                    <a:p>
                      <a:pPr indent="-323850" lvl="0" marL="630000" rtl="0" algn="l">
                        <a:spcBef>
                          <a:spcPts val="0"/>
                        </a:spcBef>
                        <a:spcAft>
                          <a:spcPts val="0"/>
                        </a:spcAft>
                        <a:buClr>
                          <a:schemeClr val="dk1"/>
                        </a:buClr>
                        <a:buSzPts val="1500"/>
                        <a:buFont typeface="Roboto"/>
                        <a:buChar char="❏"/>
                      </a:pPr>
                      <a:r>
                        <a:rPr lang="fr" sz="1500">
                          <a:solidFill>
                            <a:schemeClr val="dk1"/>
                          </a:solidFill>
                          <a:latin typeface="Roboto"/>
                          <a:ea typeface="Roboto"/>
                          <a:cs typeface="Roboto"/>
                          <a:sym typeface="Roboto"/>
                        </a:rPr>
                        <a:t>Sur la feuille distribuée, dessinez un piège pour chaque athlète (coureur, golfeur, nageur).</a:t>
                      </a:r>
                      <a:endParaRPr sz="1500">
                        <a:solidFill>
                          <a:schemeClr val="dk1"/>
                        </a:solidFill>
                        <a:latin typeface="Roboto"/>
                        <a:ea typeface="Roboto"/>
                        <a:cs typeface="Roboto"/>
                        <a:sym typeface="Roboto"/>
                      </a:endParaRPr>
                    </a:p>
                    <a:p>
                      <a:pPr indent="-323850" lvl="0" marL="630000" rtl="0" algn="l">
                        <a:spcBef>
                          <a:spcPts val="1000"/>
                        </a:spcBef>
                        <a:spcAft>
                          <a:spcPts val="0"/>
                        </a:spcAft>
                        <a:buClr>
                          <a:schemeClr val="dk1"/>
                        </a:buClr>
                        <a:buSzPts val="1500"/>
                        <a:buFont typeface="Roboto"/>
                        <a:buChar char="❏"/>
                      </a:pPr>
                      <a:r>
                        <a:rPr lang="fr" sz="1500">
                          <a:solidFill>
                            <a:schemeClr val="dk1"/>
                          </a:solidFill>
                          <a:latin typeface="Roboto"/>
                          <a:ea typeface="Roboto"/>
                          <a:cs typeface="Roboto"/>
                          <a:sym typeface="Roboto"/>
                        </a:rPr>
                        <a:t>Puis, échangez votre feuille avec celle de votre voisin.e et contrecarrer, par le dessin, les pièges tendus. </a:t>
                      </a:r>
                      <a:endParaRPr sz="1500">
                        <a:solidFill>
                          <a:schemeClr val="dk1"/>
                        </a:solidFill>
                        <a:latin typeface="Roboto"/>
                        <a:ea typeface="Roboto"/>
                        <a:cs typeface="Roboto"/>
                        <a:sym typeface="Roboto"/>
                      </a:endParaRPr>
                    </a:p>
                    <a:p>
                      <a:pPr indent="-323850" lvl="0" marL="630000" rtl="0" algn="l">
                        <a:spcBef>
                          <a:spcPts val="1000"/>
                        </a:spcBef>
                        <a:spcAft>
                          <a:spcPts val="0"/>
                        </a:spcAft>
                        <a:buClr>
                          <a:schemeClr val="dk1"/>
                        </a:buClr>
                        <a:buSzPts val="1500"/>
                        <a:buFont typeface="Roboto"/>
                        <a:buChar char="❏"/>
                      </a:pPr>
                      <a:r>
                        <a:rPr lang="fr" sz="1500">
                          <a:solidFill>
                            <a:schemeClr val="dk1"/>
                          </a:solidFill>
                          <a:latin typeface="Roboto"/>
                          <a:ea typeface="Roboto"/>
                          <a:cs typeface="Roboto"/>
                          <a:sym typeface="Roboto"/>
                        </a:rPr>
                        <a:t>Au dos de la feuille, dessinez un piège au dernier athlète mais cette fois-ci en le faisant interagir avec le cadre de la case.</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3" hMerge="1"/>
                <a:tc rowSpan="3" hMerge="1"/>
                <a:tc rowSpan="3" hMerge="1"/>
                <a:tc rowSpan="3" hMerge="1"/>
                <a:tc rowSpan="3" hMerge="1"/>
                <a:tc rowSpan="3" hMerge="1"/>
                <a:tc rowSpan="3"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459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8" vMerge="1"/>
                <a:tc hMerge="1" vMerge="1"/>
                <a:tc hMerge="1" vMerge="1"/>
                <a:tc hMerge="1" vMerge="1"/>
                <a:tc hMerge="1" vMerge="1"/>
                <a:tc hMerge="1"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936725">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228600" lvl="0" marL="630000" rtl="0" algn="l">
                        <a:spcBef>
                          <a:spcPts val="0"/>
                        </a:spcBef>
                        <a:spcAft>
                          <a:spcPts val="0"/>
                        </a:spcAft>
                        <a:buSzPts val="2000"/>
                        <a:buFont typeface="Roboto"/>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8" vMerge="1"/>
                <a:tc hMerge="1" vMerge="1"/>
                <a:tc hMerge="1" vMerge="1"/>
                <a:tc hMerge="1" vMerge="1"/>
                <a:tc hMerge="1" vMerge="1"/>
                <a:tc hMerge="1"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459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459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1" name="Shape 321"/>
        <p:cNvGrpSpPr/>
        <p:nvPr/>
      </p:nvGrpSpPr>
      <p:grpSpPr>
        <a:xfrm>
          <a:off x="0" y="0"/>
          <a:ext cx="0" cy="0"/>
          <a:chOff x="0" y="0"/>
          <a:chExt cx="0" cy="0"/>
        </a:xfrm>
      </p:grpSpPr>
      <p:graphicFrame>
        <p:nvGraphicFramePr>
          <p:cNvPr id="322" name="Google Shape;322;p33"/>
          <p:cNvGraphicFramePr/>
          <p:nvPr/>
        </p:nvGraphicFramePr>
        <p:xfrm>
          <a:off x="125" y="0"/>
          <a:ext cx="3000000" cy="3000000"/>
        </p:xfrm>
        <a:graphic>
          <a:graphicData uri="http://schemas.openxmlformats.org/drawingml/2006/table">
            <a:tbl>
              <a:tblPr>
                <a:noFill/>
                <a:tableStyleId>{687A722A-0D25-40F6-863F-2EE94639BE53}</a:tableStyleId>
              </a:tblPr>
              <a:tblGrid>
                <a:gridCol w="831275"/>
                <a:gridCol w="831275"/>
                <a:gridCol w="831275"/>
                <a:gridCol w="831275"/>
                <a:gridCol w="831275"/>
                <a:gridCol w="831275"/>
                <a:gridCol w="831275"/>
                <a:gridCol w="831275"/>
                <a:gridCol w="831275"/>
                <a:gridCol w="831275"/>
                <a:gridCol w="831275"/>
              </a:tblGrid>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gridSpan="7" rowSpan="5">
                  <a:txBody>
                    <a:bodyPr/>
                    <a:lstStyle/>
                    <a:p>
                      <a:pPr indent="0" lvl="0" marL="0" rtl="0" algn="l">
                        <a:spcBef>
                          <a:spcPts val="0"/>
                        </a:spcBef>
                        <a:spcAft>
                          <a:spcPts val="0"/>
                        </a:spcAft>
                        <a:buNone/>
                      </a:pPr>
                      <a:r>
                        <a:t/>
                      </a:r>
                      <a:endParaRPr/>
                    </a:p>
                  </a:txBody>
                  <a:tcPr marT="91425" marB="91425" marR="91425" marL="91425"/>
                </a:tc>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gridSpan="7"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gridSpan="7"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gridSpan="7"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sz="2000">
                        <a:latin typeface="Roboto"/>
                        <a:ea typeface="Roboto"/>
                        <a:cs typeface="Roboto"/>
                        <a:sym typeface="Roboto"/>
                      </a:endParaRPr>
                    </a:p>
                  </a:txBody>
                  <a:tcPr marT="91425" marB="91425" marR="91425" marL="91425"/>
                </a:tc>
                <a:tc gridSpan="7" vMerge="1"/>
                <a:tc hMerge="1" vMerge="1"/>
                <a:tc hMerge="1" vMerge="1"/>
                <a:tc hMerge="1" vMerge="1"/>
                <a:tc hMerge="1" vMerge="1"/>
                <a:tc hMerge="1" vMerge="1"/>
                <a:tc hMerge="1" vMerge="1"/>
                <a:tc gridSpan="2">
                  <a:txBody>
                    <a:bodyPr/>
                    <a:lstStyle/>
                    <a:p>
                      <a:pPr indent="0" lvl="0" marL="0" rtl="0" algn="l">
                        <a:spcBef>
                          <a:spcPts val="0"/>
                        </a:spcBef>
                        <a:spcAft>
                          <a:spcPts val="0"/>
                        </a:spcAft>
                        <a:buNone/>
                      </a:pPr>
                      <a:r>
                        <a:rPr lang="fr"/>
                        <a:t>de 00:00 à 02:24</a:t>
                      </a:r>
                      <a:endParaRPr/>
                    </a:p>
                    <a:p>
                      <a:pPr indent="0" lvl="0" marL="0" rtl="0" algn="l">
                        <a:spcBef>
                          <a:spcPts val="0"/>
                        </a:spcBef>
                        <a:spcAft>
                          <a:spcPts val="0"/>
                        </a:spcAft>
                        <a:buNone/>
                      </a:pPr>
                      <a:r>
                        <a:rPr lang="fr"/>
                        <a:t>de 11:13 à 12:30</a:t>
                      </a:r>
                      <a:endParaRPr/>
                    </a:p>
                  </a:txBody>
                  <a:tcPr marT="91425" marB="91425" marR="91425" marL="91425"/>
                </a:tc>
                <a:tc hMerge="1"/>
              </a:tr>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gridSpan="6">
                  <a:txBody>
                    <a:bodyPr/>
                    <a:lstStyle/>
                    <a:p>
                      <a:pPr indent="0" lvl="0" marL="0" rtl="0" algn="l">
                        <a:spcBef>
                          <a:spcPts val="0"/>
                        </a:spcBef>
                        <a:spcAft>
                          <a:spcPts val="0"/>
                        </a:spcAft>
                        <a:buNone/>
                      </a:pPr>
                      <a:r>
                        <a:rPr b="1" i="1" lang="fr" sz="2000">
                          <a:solidFill>
                            <a:schemeClr val="dk1"/>
                          </a:solidFill>
                          <a:latin typeface="Roboto"/>
                          <a:ea typeface="Roboto"/>
                          <a:cs typeface="Roboto"/>
                          <a:sym typeface="Roboto"/>
                        </a:rPr>
                        <a:t>Tac au Tac, </a:t>
                      </a:r>
                      <a:r>
                        <a:rPr b="1" lang="fr" sz="2000">
                          <a:solidFill>
                            <a:schemeClr val="dk1"/>
                          </a:solidFill>
                          <a:latin typeface="Roboto"/>
                          <a:ea typeface="Roboto"/>
                          <a:cs typeface="Roboto"/>
                          <a:sym typeface="Roboto"/>
                        </a:rPr>
                        <a:t>émission du </a:t>
                      </a:r>
                      <a:r>
                        <a:rPr b="1" lang="fr" sz="2000">
                          <a:solidFill>
                            <a:schemeClr val="dk1"/>
                          </a:solidFill>
                          <a:latin typeface="Roboto"/>
                          <a:ea typeface="Roboto"/>
                          <a:cs typeface="Roboto"/>
                          <a:sym typeface="Roboto"/>
                        </a:rPr>
                        <a:t>29/04/72,</a:t>
                      </a:r>
                      <a:r>
                        <a:rPr b="1" lang="fr" sz="2000">
                          <a:solidFill>
                            <a:schemeClr val="dk1"/>
                          </a:solidFill>
                          <a:latin typeface="Roboto"/>
                          <a:ea typeface="Roboto"/>
                          <a:cs typeface="Roboto"/>
                          <a:sym typeface="Roboto"/>
                        </a:rPr>
                        <a:t> avec </a:t>
                      </a:r>
                      <a:r>
                        <a:rPr b="1" lang="fr" sz="2000">
                          <a:solidFill>
                            <a:schemeClr val="dk1"/>
                          </a:solidFill>
                          <a:latin typeface="Roboto"/>
                          <a:ea typeface="Roboto"/>
                          <a:cs typeface="Roboto"/>
                          <a:sym typeface="Roboto"/>
                        </a:rPr>
                        <a:t>JIJÉ, GIRAUD, PRATT &amp; FOREST. </a:t>
                      </a:r>
                      <a:endParaRPr b="1" sz="2000">
                        <a:solidFill>
                          <a:schemeClr val="dk1"/>
                        </a:solidFill>
                        <a:latin typeface="Roboto"/>
                        <a:ea typeface="Roboto"/>
                        <a:cs typeface="Roboto"/>
                        <a:sym typeface="Roboto"/>
                      </a:endParaRPr>
                    </a:p>
                  </a:txBody>
                  <a:tcPr marT="91425" marB="91425" marR="91425" marL="91425"/>
                </a:tc>
                <a:tc hMerge="1"/>
                <a:tc hMerge="1"/>
                <a:tc hMerge="1"/>
                <a:tc hMerge="1"/>
                <a:tc hMerge="1"/>
              </a:tr>
            </a:tbl>
          </a:graphicData>
        </a:graphic>
      </p:graphicFrame>
      <p:pic>
        <p:nvPicPr>
          <p:cNvPr id="323" name="Google Shape;323;p33" title="1715812322.mp4">
            <a:hlinkClick r:id="rId3"/>
          </p:cNvPr>
          <p:cNvPicPr preferRelativeResize="0"/>
          <p:nvPr/>
        </p:nvPicPr>
        <p:blipFill>
          <a:blip r:embed="rId4">
            <a:alphaModFix/>
          </a:blip>
          <a:stretch>
            <a:fillRect/>
          </a:stretch>
        </p:blipFill>
        <p:spPr>
          <a:xfrm>
            <a:off x="1984850" y="184600"/>
            <a:ext cx="5174300" cy="3880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7" name="Shape 327"/>
        <p:cNvGrpSpPr/>
        <p:nvPr/>
      </p:nvGrpSpPr>
      <p:grpSpPr>
        <a:xfrm>
          <a:off x="0" y="0"/>
          <a:ext cx="0" cy="0"/>
          <a:chOff x="0" y="0"/>
          <a:chExt cx="0" cy="0"/>
        </a:xfrm>
      </p:grpSpPr>
      <p:sp>
        <p:nvSpPr>
          <p:cNvPr id="328" name="Google Shape;328;p34"/>
          <p:cNvSpPr txBox="1"/>
          <p:nvPr/>
        </p:nvSpPr>
        <p:spPr>
          <a:xfrm>
            <a:off x="3533450" y="560950"/>
            <a:ext cx="384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2</a:t>
            </a:r>
            <a:endParaRPr>
              <a:solidFill>
                <a:srgbClr val="FF00FF"/>
              </a:solidFill>
            </a:endParaRPr>
          </a:p>
        </p:txBody>
      </p:sp>
      <p:sp>
        <p:nvSpPr>
          <p:cNvPr id="329" name="Google Shape;329;p34"/>
          <p:cNvSpPr txBox="1"/>
          <p:nvPr/>
        </p:nvSpPr>
        <p:spPr>
          <a:xfrm>
            <a:off x="3572755" y="560950"/>
            <a:ext cx="384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4A86E8"/>
                </a:solidFill>
                <a:latin typeface="Roboto"/>
                <a:ea typeface="Roboto"/>
                <a:cs typeface="Roboto"/>
                <a:sym typeface="Roboto"/>
              </a:rPr>
              <a:t>2</a:t>
            </a:r>
            <a:endParaRPr>
              <a:solidFill>
                <a:srgbClr val="4A86E8"/>
              </a:solidFill>
            </a:endParaRPr>
          </a:p>
        </p:txBody>
      </p:sp>
      <p:sp>
        <p:nvSpPr>
          <p:cNvPr id="330" name="Google Shape;330;p34"/>
          <p:cNvSpPr txBox="1"/>
          <p:nvPr/>
        </p:nvSpPr>
        <p:spPr>
          <a:xfrm>
            <a:off x="550275" y="56095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E  X  E  R  C  I  C  E</a:t>
            </a:r>
            <a:endParaRPr sz="2000">
              <a:solidFill>
                <a:srgbClr val="FF00FF"/>
              </a:solidFill>
              <a:latin typeface="Roboto"/>
              <a:ea typeface="Roboto"/>
              <a:cs typeface="Roboto"/>
              <a:sym typeface="Roboto"/>
            </a:endParaRPr>
          </a:p>
        </p:txBody>
      </p:sp>
      <p:sp>
        <p:nvSpPr>
          <p:cNvPr id="331" name="Google Shape;331;p34"/>
          <p:cNvSpPr txBox="1"/>
          <p:nvPr/>
        </p:nvSpPr>
        <p:spPr>
          <a:xfrm>
            <a:off x="654225" y="560950"/>
            <a:ext cx="2803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4A86E8"/>
                </a:solidFill>
                <a:latin typeface="Roboto"/>
                <a:ea typeface="Roboto"/>
                <a:cs typeface="Roboto"/>
                <a:sym typeface="Roboto"/>
              </a:rPr>
              <a:t>E  X  E  R  C  I  C  E</a:t>
            </a:r>
            <a:endParaRPr sz="2000">
              <a:solidFill>
                <a:srgbClr val="4A86E8"/>
              </a:solidFill>
              <a:latin typeface="Roboto"/>
              <a:ea typeface="Roboto"/>
              <a:cs typeface="Roboto"/>
              <a:sym typeface="Roboto"/>
            </a:endParaRPr>
          </a:p>
        </p:txBody>
      </p:sp>
      <p:graphicFrame>
        <p:nvGraphicFramePr>
          <p:cNvPr id="332" name="Google Shape;332;p34"/>
          <p:cNvGraphicFramePr/>
          <p:nvPr/>
        </p:nvGraphicFramePr>
        <p:xfrm>
          <a:off x="0" y="-134005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gridSpan="3">
                  <a:txBody>
                    <a:bodyPr/>
                    <a:lstStyle/>
                    <a:p>
                      <a:pPr indent="0" lvl="0" marL="0" rtl="0" algn="ctr">
                        <a:spcBef>
                          <a:spcPts val="0"/>
                        </a:spcBef>
                        <a:spcAft>
                          <a:spcPts val="0"/>
                        </a:spcAft>
                        <a:buNone/>
                      </a:pPr>
                      <a:r>
                        <a:rPr lang="fr" sz="2000">
                          <a:latin typeface="Roboto"/>
                          <a:ea typeface="Roboto"/>
                          <a:cs typeface="Roboto"/>
                          <a:sym typeface="Roboto"/>
                        </a:rPr>
                        <a:t>E  X  E  R  C  I  C  E</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a:txBody>
                    <a:bodyPr/>
                    <a:lstStyle/>
                    <a:p>
                      <a:pPr indent="0" lvl="0" marL="0" rtl="0" algn="ctr">
                        <a:spcBef>
                          <a:spcPts val="0"/>
                        </a:spcBef>
                        <a:spcAft>
                          <a:spcPts val="0"/>
                        </a:spcAft>
                        <a:buClr>
                          <a:schemeClr val="dk1"/>
                        </a:buClr>
                        <a:buSzPts val="1100"/>
                        <a:buFont typeface="Arial"/>
                        <a:buNone/>
                      </a:pPr>
                      <a:r>
                        <a:rPr lang="fr" sz="2000">
                          <a:solidFill>
                            <a:schemeClr val="dk1"/>
                          </a:solidFill>
                          <a:latin typeface="Roboto"/>
                          <a:ea typeface="Roboto"/>
                          <a:cs typeface="Roboto"/>
                          <a:sym typeface="Roboto"/>
                        </a:rPr>
                        <a:t>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5">
                  <a:txBody>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d é c o u p a g e   n a r r a t i f</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457200" rtl="0" algn="l">
                        <a:spcBef>
                          <a:spcPts val="0"/>
                        </a:spcBef>
                        <a:spcAft>
                          <a:spcPts val="0"/>
                        </a:spcAft>
                        <a:buNone/>
                      </a:pPr>
                      <a:r>
                        <a:t/>
                      </a:r>
                      <a:endParaRPr sz="15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7" rowSpan="4">
                  <a:txBody>
                    <a:bodyPr/>
                    <a:lstStyle/>
                    <a:p>
                      <a:pPr indent="-323850" lvl="0" marL="630000" rtl="0" algn="l">
                        <a:spcBef>
                          <a:spcPts val="0"/>
                        </a:spcBef>
                        <a:spcAft>
                          <a:spcPts val="0"/>
                        </a:spcAft>
                        <a:buClr>
                          <a:schemeClr val="dk1"/>
                        </a:buClr>
                        <a:buSzPts val="1500"/>
                        <a:buFont typeface="Roboto"/>
                        <a:buChar char="❏"/>
                      </a:pPr>
                      <a:r>
                        <a:rPr lang="fr" sz="1500">
                          <a:solidFill>
                            <a:schemeClr val="dk1"/>
                          </a:solidFill>
                          <a:latin typeface="Roboto"/>
                          <a:ea typeface="Roboto"/>
                          <a:cs typeface="Roboto"/>
                          <a:sym typeface="Roboto"/>
                        </a:rPr>
                        <a:t>Sur la feuille distribuée, remplissez la 1</a:t>
                      </a:r>
                      <a:r>
                        <a:rPr baseline="30000" lang="fr" sz="1500">
                          <a:solidFill>
                            <a:schemeClr val="dk1"/>
                          </a:solidFill>
                          <a:latin typeface="Roboto"/>
                          <a:ea typeface="Roboto"/>
                          <a:cs typeface="Roboto"/>
                          <a:sym typeface="Roboto"/>
                        </a:rPr>
                        <a:t>e</a:t>
                      </a:r>
                      <a:r>
                        <a:rPr lang="fr" sz="1500">
                          <a:solidFill>
                            <a:schemeClr val="dk1"/>
                          </a:solidFill>
                          <a:latin typeface="Roboto"/>
                          <a:ea typeface="Roboto"/>
                          <a:cs typeface="Roboto"/>
                          <a:sym typeface="Roboto"/>
                        </a:rPr>
                        <a:t> case : “lors d’une épreuve olympique, quelque chose vient troubler la performance de l’athlète”. Vous ne pouvez dessiner qu’un athlète, ses équipements et un décor minimal. </a:t>
                      </a:r>
                      <a:endParaRPr sz="1500">
                        <a:solidFill>
                          <a:schemeClr val="dk1"/>
                        </a:solidFill>
                        <a:latin typeface="Roboto"/>
                        <a:ea typeface="Roboto"/>
                        <a:cs typeface="Roboto"/>
                        <a:sym typeface="Roboto"/>
                      </a:endParaRPr>
                    </a:p>
                    <a:p>
                      <a:pPr indent="-323850" lvl="0" marL="630000" rtl="0" algn="l">
                        <a:spcBef>
                          <a:spcPts val="1000"/>
                        </a:spcBef>
                        <a:spcAft>
                          <a:spcPts val="0"/>
                        </a:spcAft>
                        <a:buClr>
                          <a:schemeClr val="dk1"/>
                        </a:buClr>
                        <a:buSzPts val="1500"/>
                        <a:buFont typeface="Roboto"/>
                        <a:buChar char="❏"/>
                      </a:pPr>
                      <a:r>
                        <a:rPr lang="fr" sz="1500">
                          <a:solidFill>
                            <a:schemeClr val="dk1"/>
                          </a:solidFill>
                          <a:latin typeface="Roboto"/>
                          <a:ea typeface="Roboto"/>
                          <a:cs typeface="Roboto"/>
                          <a:sym typeface="Roboto"/>
                        </a:rPr>
                        <a:t>Puis, faites passer votre feuille à votre voisin.e et remplissez la 2</a:t>
                      </a:r>
                      <a:r>
                        <a:rPr baseline="30000" lang="fr" sz="1500">
                          <a:solidFill>
                            <a:schemeClr val="dk1"/>
                          </a:solidFill>
                          <a:latin typeface="Roboto"/>
                          <a:ea typeface="Roboto"/>
                          <a:cs typeface="Roboto"/>
                          <a:sym typeface="Roboto"/>
                        </a:rPr>
                        <a:t>nde</a:t>
                      </a:r>
                      <a:r>
                        <a:rPr lang="fr" sz="1500">
                          <a:solidFill>
                            <a:schemeClr val="dk1"/>
                          </a:solidFill>
                          <a:latin typeface="Roboto"/>
                          <a:ea typeface="Roboto"/>
                          <a:cs typeface="Roboto"/>
                          <a:sym typeface="Roboto"/>
                        </a:rPr>
                        <a:t> case de la feuille reçue : “l’athlète se débrouille tant bien que mal pour continuer l’épreuve”.</a:t>
                      </a:r>
                      <a:endParaRPr sz="1500">
                        <a:solidFill>
                          <a:schemeClr val="dk1"/>
                        </a:solidFill>
                        <a:latin typeface="Roboto"/>
                        <a:ea typeface="Roboto"/>
                        <a:cs typeface="Roboto"/>
                        <a:sym typeface="Roboto"/>
                      </a:endParaRPr>
                    </a:p>
                    <a:p>
                      <a:pPr indent="-323850" lvl="0" marL="630000" rtl="0" algn="l">
                        <a:spcBef>
                          <a:spcPts val="1000"/>
                        </a:spcBef>
                        <a:spcAft>
                          <a:spcPts val="0"/>
                        </a:spcAft>
                        <a:buClr>
                          <a:schemeClr val="dk1"/>
                        </a:buClr>
                        <a:buSzPts val="1500"/>
                        <a:buFont typeface="Roboto"/>
                        <a:buChar char="❏"/>
                      </a:pPr>
                      <a:r>
                        <a:rPr lang="fr" sz="1500">
                          <a:solidFill>
                            <a:schemeClr val="dk1"/>
                          </a:solidFill>
                          <a:latin typeface="Roboto"/>
                          <a:ea typeface="Roboto"/>
                          <a:cs typeface="Roboto"/>
                          <a:sym typeface="Roboto"/>
                        </a:rPr>
                        <a:t>Enfin, faites passer la feuille à votre voisin.e et terminez l’action en remplissant la 3</a:t>
                      </a:r>
                      <a:r>
                        <a:rPr baseline="30000" lang="fr" sz="1500">
                          <a:solidFill>
                            <a:schemeClr val="dk1"/>
                          </a:solidFill>
                          <a:latin typeface="Roboto"/>
                          <a:ea typeface="Roboto"/>
                          <a:cs typeface="Roboto"/>
                          <a:sym typeface="Roboto"/>
                        </a:rPr>
                        <a:t>e</a:t>
                      </a:r>
                      <a:r>
                        <a:rPr lang="fr" sz="1500">
                          <a:solidFill>
                            <a:schemeClr val="dk1"/>
                          </a:solidFill>
                          <a:latin typeface="Roboto"/>
                          <a:ea typeface="Roboto"/>
                          <a:cs typeface="Roboto"/>
                          <a:sym typeface="Roboto"/>
                        </a:rPr>
                        <a:t> case de la feuille reçue : “l’athlète réussi malgré tout </a:t>
                      </a:r>
                      <a:r>
                        <a:rPr lang="fr" sz="1500" u="sng">
                          <a:solidFill>
                            <a:schemeClr val="dk1"/>
                          </a:solidFill>
                          <a:latin typeface="Roboto"/>
                          <a:ea typeface="Roboto"/>
                          <a:cs typeface="Roboto"/>
                          <a:sym typeface="Roboto"/>
                        </a:rPr>
                        <a:t>ou</a:t>
                      </a:r>
                      <a:r>
                        <a:rPr lang="fr" sz="1500">
                          <a:solidFill>
                            <a:schemeClr val="dk1"/>
                          </a:solidFill>
                          <a:latin typeface="Roboto"/>
                          <a:ea typeface="Roboto"/>
                          <a:cs typeface="Roboto"/>
                          <a:sym typeface="Roboto"/>
                        </a:rPr>
                        <a:t> l’athlète échoue et chute”.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4" hMerge="1"/>
                <a:tc rowSpan="4" hMerge="1"/>
                <a:tc rowSpan="4" hMerge="1"/>
                <a:tc rowSpan="4" hMerge="1"/>
                <a:tc rowSpan="4" hMerge="1"/>
                <a:tc rowSpan="4"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9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7"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8100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7" vMerge="1"/>
                <a:tc hMerge="1" vMerge="1"/>
                <a:tc hMerge="1" vMerge="1"/>
                <a:tc hMerge="1" vMerge="1"/>
                <a:tc hMerge="1"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7"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6" name="Shape 336"/>
        <p:cNvGrpSpPr/>
        <p:nvPr/>
      </p:nvGrpSpPr>
      <p:grpSpPr>
        <a:xfrm>
          <a:off x="0" y="0"/>
          <a:ext cx="0" cy="0"/>
          <a:chOff x="0" y="0"/>
          <a:chExt cx="0" cy="0"/>
        </a:xfrm>
      </p:grpSpPr>
      <p:sp>
        <p:nvSpPr>
          <p:cNvPr id="337" name="Google Shape;337;p35"/>
          <p:cNvSpPr txBox="1"/>
          <p:nvPr/>
        </p:nvSpPr>
        <p:spPr>
          <a:xfrm>
            <a:off x="2023950" y="1444225"/>
            <a:ext cx="5147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rgbClr val="FF00FF"/>
                </a:solidFill>
                <a:latin typeface="Roboto"/>
                <a:ea typeface="Roboto"/>
                <a:cs typeface="Roboto"/>
                <a:sym typeface="Roboto"/>
              </a:rPr>
              <a:t>4.    P  O  I  N  T    A  N  A  T  O  M  I  Q  U  E   :</a:t>
            </a:r>
            <a:endParaRPr>
              <a:solidFill>
                <a:srgbClr val="FF00FF"/>
              </a:solidFill>
            </a:endParaRPr>
          </a:p>
        </p:txBody>
      </p:sp>
      <p:sp>
        <p:nvSpPr>
          <p:cNvPr id="338" name="Google Shape;338;p35"/>
          <p:cNvSpPr txBox="1"/>
          <p:nvPr/>
        </p:nvSpPr>
        <p:spPr>
          <a:xfrm>
            <a:off x="2060196" y="1444225"/>
            <a:ext cx="5147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rgbClr val="4A86E8"/>
                </a:solidFill>
                <a:latin typeface="Roboto"/>
                <a:ea typeface="Roboto"/>
                <a:cs typeface="Roboto"/>
                <a:sym typeface="Roboto"/>
              </a:rPr>
              <a:t>4.    P  O  I  N  T    A  N  A  T  O  M  I  Q  U  E   :</a:t>
            </a:r>
            <a:endParaRPr>
              <a:solidFill>
                <a:srgbClr val="4A86E8"/>
              </a:solidFill>
            </a:endParaRPr>
          </a:p>
        </p:txBody>
      </p:sp>
      <p:graphicFrame>
        <p:nvGraphicFramePr>
          <p:cNvPr id="339" name="Google Shape;339;p35"/>
          <p:cNvGraphicFramePr/>
          <p:nvPr/>
        </p:nvGraphicFramePr>
        <p:xfrm>
          <a:off x="0" y="-45720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7">
                  <a:txBody>
                    <a:bodyPr/>
                    <a:lstStyle/>
                    <a:p>
                      <a:pPr indent="0" lvl="0" marL="0" rtl="0" algn="l">
                        <a:spcBef>
                          <a:spcPts val="0"/>
                        </a:spcBef>
                        <a:spcAft>
                          <a:spcPts val="0"/>
                        </a:spcAft>
                        <a:buNone/>
                      </a:pPr>
                      <a:r>
                        <a:rPr lang="fr" sz="2000">
                          <a:latin typeface="Roboto"/>
                          <a:ea typeface="Roboto"/>
                          <a:cs typeface="Roboto"/>
                          <a:sym typeface="Roboto"/>
                        </a:rPr>
                        <a:t>    </a:t>
                      </a:r>
                      <a:r>
                        <a:rPr lang="fr" sz="2000">
                          <a:solidFill>
                            <a:schemeClr val="dk1"/>
                          </a:solidFill>
                          <a:latin typeface="Roboto"/>
                          <a:ea typeface="Roboto"/>
                          <a:cs typeface="Roboto"/>
                          <a:sym typeface="Roboto"/>
                        </a:rPr>
                        <a:t>  4.    P  O  I  N  T    A  N  A  T  O  M  I  Q  U  E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8">
                  <a:txBody>
                    <a:bodyPr/>
                    <a:lstStyle/>
                    <a:p>
                      <a:pPr indent="0" lvl="0" marL="0" rtl="0" algn="l">
                        <a:spcBef>
                          <a:spcPts val="0"/>
                        </a:spcBef>
                        <a:spcAft>
                          <a:spcPts val="0"/>
                        </a:spcAft>
                        <a:buClr>
                          <a:schemeClr val="dk1"/>
                        </a:buClr>
                        <a:buSzPts val="1100"/>
                        <a:buFont typeface="Arial"/>
                        <a:buNone/>
                      </a:pPr>
                      <a:r>
                        <a:rPr lang="fr" sz="2000">
                          <a:solidFill>
                            <a:schemeClr val="dk1"/>
                          </a:solidFill>
                          <a:latin typeface="Roboto"/>
                          <a:ea typeface="Roboto"/>
                          <a:cs typeface="Roboto"/>
                          <a:sym typeface="Roboto"/>
                        </a:rPr>
                        <a:t>       L  A    R  E  P  R  É  S  E  N  T  A  T  I  O  N    D  U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hMerge="1"/>
                <a:tc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5">
                  <a:txBody>
                    <a:bodyPr/>
                    <a:lstStyle/>
                    <a:p>
                      <a:pPr indent="0" lvl="0" marL="0" rtl="0" algn="l">
                        <a:spcBef>
                          <a:spcPts val="0"/>
                        </a:spcBef>
                        <a:spcAft>
                          <a:spcPts val="0"/>
                        </a:spcAft>
                        <a:buNone/>
                      </a:pPr>
                      <a:r>
                        <a:rPr lang="fr" sz="2000">
                          <a:solidFill>
                            <a:schemeClr val="dk1"/>
                          </a:solidFill>
                          <a:latin typeface="Roboto"/>
                          <a:ea typeface="Roboto"/>
                          <a:cs typeface="Roboto"/>
                          <a:sym typeface="Roboto"/>
                        </a:rPr>
                        <a:t>      C  O  R  P  S    H  U  M  A  I  N</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3" name="Shape 343"/>
        <p:cNvGrpSpPr/>
        <p:nvPr/>
      </p:nvGrpSpPr>
      <p:grpSpPr>
        <a:xfrm>
          <a:off x="0" y="0"/>
          <a:ext cx="0" cy="0"/>
          <a:chOff x="0" y="0"/>
          <a:chExt cx="0" cy="0"/>
        </a:xfrm>
      </p:grpSpPr>
      <p:graphicFrame>
        <p:nvGraphicFramePr>
          <p:cNvPr id="344" name="Google Shape;344;p36"/>
          <p:cNvGraphicFramePr/>
          <p:nvPr/>
        </p:nvGraphicFramePr>
        <p:xfrm>
          <a:off x="0" y="-45720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2000">
                        <a:solidFill>
                          <a:srgbClr val="FF00FF"/>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5">
                  <a:txBody>
                    <a:bodyPr/>
                    <a:lstStyle/>
                    <a:p>
                      <a:pPr indent="0" lvl="0" marL="0" rtl="0" algn="ctr">
                        <a:spcBef>
                          <a:spcPts val="0"/>
                        </a:spcBef>
                        <a:spcAft>
                          <a:spcPts val="0"/>
                        </a:spcAft>
                        <a:buNone/>
                      </a:pPr>
                      <a:r>
                        <a:rPr lang="fr" u="sng">
                          <a:solidFill>
                            <a:schemeClr val="accent1"/>
                          </a:solidFill>
                          <a:latin typeface="Roboto"/>
                          <a:ea typeface="Roboto"/>
                          <a:cs typeface="Roboto"/>
                          <a:sym typeface="Roboto"/>
                          <a:hlinkClick r:id="rId3">
                            <a:extLst>
                              <a:ext uri="{A12FA001-AC4F-418D-AE19-62706E023703}">
                                <ahyp:hlinkClr val="tx"/>
                              </a:ext>
                            </a:extLst>
                          </a:hlinkClick>
                        </a:rPr>
                        <a:t>https://www.posemaniacs.com/fr/poses/sports</a:t>
                      </a:r>
                      <a:r>
                        <a:rPr lang="fr">
                          <a:solidFill>
                            <a:schemeClr val="accent1"/>
                          </a:solidFill>
                          <a:latin typeface="Roboto"/>
                          <a:ea typeface="Roboto"/>
                          <a:cs typeface="Roboto"/>
                          <a:sym typeface="Roboto"/>
                        </a:rPr>
                        <a:t> </a:t>
                      </a:r>
                      <a:endParaRPr>
                        <a:solidFill>
                          <a:schemeClr val="accent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r>
              <a:tr h="857250">
                <a:tc gridSpan="3">
                  <a:txBody>
                    <a:bodyPr/>
                    <a:lstStyle/>
                    <a:p>
                      <a:pPr indent="0" lvl="0" marL="0" rtl="0" algn="r">
                        <a:spcBef>
                          <a:spcPts val="0"/>
                        </a:spcBef>
                        <a:spcAft>
                          <a:spcPts val="0"/>
                        </a:spcAft>
                        <a:buNone/>
                      </a:pPr>
                      <a:r>
                        <a:rPr b="1" i="1" lang="fr" sz="2000">
                          <a:solidFill>
                            <a:schemeClr val="dk1"/>
                          </a:solidFill>
                          <a:latin typeface="Roboto"/>
                          <a:ea typeface="Roboto"/>
                          <a:cs typeface="Roboto"/>
                          <a:sym typeface="Roboto"/>
                        </a:rPr>
                        <a:t>Posemaniacs.com</a:t>
                      </a:r>
                      <a:endParaRPr b="1" i="1" sz="2000">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b="1" lang="fr" sz="2000">
                          <a:solidFill>
                            <a:schemeClr val="dk1"/>
                          </a:solidFill>
                          <a:latin typeface="Roboto"/>
                          <a:ea typeface="Roboto"/>
                          <a:cs typeface="Roboto"/>
                          <a:sym typeface="Roboto"/>
                        </a:rPr>
                        <a:t>site de référence</a:t>
                      </a:r>
                      <a:endParaRPr b="1" sz="2000">
                        <a:solidFill>
                          <a:schemeClr val="dk1"/>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hMerge="1"/>
                <a:tc hMerge="1"/>
                <a:tc gridSpan="7" rowSpan="5">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5" hMerge="1"/>
                <a:tc rowSpan="5" hMerge="1"/>
                <a:tc rowSpan="5" hMerge="1"/>
                <a:tc rowSpan="5" hMerge="1"/>
                <a:tc rowSpan="5" hMerge="1"/>
                <a:tc rowSpan="5"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gridSpan="3" rowSpan="2">
                  <a:txBody>
                    <a:bodyPr/>
                    <a:lstStyle/>
                    <a:p>
                      <a:pPr indent="0" lvl="0" marL="0" rtl="0" algn="r">
                        <a:spcBef>
                          <a:spcPts val="0"/>
                        </a:spcBef>
                        <a:spcAft>
                          <a:spcPts val="0"/>
                        </a:spcAft>
                        <a:buNone/>
                      </a:pPr>
                      <a:r>
                        <a:rPr lang="fr" sz="1500">
                          <a:solidFill>
                            <a:srgbClr val="FF00FF"/>
                          </a:solidFill>
                          <a:latin typeface="Roboto"/>
                          <a:ea typeface="Roboto"/>
                          <a:cs typeface="Roboto"/>
                          <a:sym typeface="Roboto"/>
                        </a:rPr>
                        <a:t>Pour vous aider à dessiner des corps humains justes au niveau de l’anatomie (volumes &amp; proportions) comme de la posture (pose, équilibre &amp; geste)</a:t>
                      </a:r>
                      <a:r>
                        <a:rPr lang="fr" sz="1500">
                          <a:solidFill>
                            <a:srgbClr val="FF00FF"/>
                          </a:solidFill>
                          <a:latin typeface="Roboto"/>
                          <a:ea typeface="Roboto"/>
                          <a:cs typeface="Roboto"/>
                          <a:sym typeface="Roboto"/>
                        </a:rPr>
                        <a:t>.  </a:t>
                      </a:r>
                      <a:endParaRPr sz="1500">
                        <a:solidFill>
                          <a:srgbClr val="FF00FF"/>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rowSpan="2" hMerge="1"/>
                <a:tc rowSpan="2" hMerge="1"/>
                <a:tc gridSpan="7" vMerge="1"/>
                <a:tc hMerge="1" vMerge="1"/>
                <a:tc hMerge="1" vMerge="1"/>
                <a:tc hMerge="1" vMerge="1"/>
                <a:tc hMerge="1"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gridSpan="3" vMerge="1"/>
                <a:tc hMerge="1" vMerge="1"/>
                <a:tc hMerge="1" vMerge="1"/>
                <a:tc gridSpan="7" vMerge="1"/>
                <a:tc hMerge="1" vMerge="1"/>
                <a:tc hMerge="1" vMerge="1"/>
                <a:tc hMerge="1" vMerge="1"/>
                <a:tc hMerge="1"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7" vMerge="1"/>
                <a:tc hMerge="1" vMerge="1"/>
                <a:tc hMerge="1" vMerge="1"/>
                <a:tc hMerge="1" vMerge="1"/>
                <a:tc hMerge="1"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7" vMerge="1"/>
                <a:tc hMerge="1" vMerge="1"/>
                <a:tc hMerge="1" vMerge="1"/>
                <a:tc hMerge="1" vMerge="1"/>
                <a:tc hMerge="1"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pic>
        <p:nvPicPr>
          <p:cNvPr id="345" name="Google Shape;345;p36"/>
          <p:cNvPicPr preferRelativeResize="0"/>
          <p:nvPr/>
        </p:nvPicPr>
        <p:blipFill rotWithShape="1">
          <a:blip r:embed="rId4">
            <a:alphaModFix/>
          </a:blip>
          <a:srcRect b="7769" l="0" r="44320" t="8147"/>
          <a:stretch/>
        </p:blipFill>
        <p:spPr>
          <a:xfrm>
            <a:off x="2876100" y="1506325"/>
            <a:ext cx="5091374" cy="34162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9" name="Shape 349"/>
        <p:cNvGrpSpPr/>
        <p:nvPr/>
      </p:nvGrpSpPr>
      <p:grpSpPr>
        <a:xfrm>
          <a:off x="0" y="0"/>
          <a:ext cx="0" cy="0"/>
          <a:chOff x="0" y="0"/>
          <a:chExt cx="0" cy="0"/>
        </a:xfrm>
      </p:grpSpPr>
      <p:graphicFrame>
        <p:nvGraphicFramePr>
          <p:cNvPr id="350" name="Google Shape;350;p37"/>
          <p:cNvGraphicFramePr/>
          <p:nvPr/>
        </p:nvGraphicFramePr>
        <p:xfrm>
          <a:off x="0" y="-45720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2000">
                        <a:solidFill>
                          <a:srgbClr val="FF00FF"/>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6">
                  <a:txBody>
                    <a:bodyPr/>
                    <a:lstStyle/>
                    <a:p>
                      <a:pPr indent="0" lvl="0" marL="0" rtl="0" algn="ctr">
                        <a:spcBef>
                          <a:spcPts val="0"/>
                        </a:spcBef>
                        <a:spcAft>
                          <a:spcPts val="0"/>
                        </a:spcAft>
                        <a:buNone/>
                      </a:pPr>
                      <a:r>
                        <a:rPr lang="fr" u="sng">
                          <a:solidFill>
                            <a:schemeClr val="accent1"/>
                          </a:solidFill>
                          <a:latin typeface="Roboto"/>
                          <a:ea typeface="Roboto"/>
                          <a:cs typeface="Roboto"/>
                          <a:sym typeface="Roboto"/>
                          <a:hlinkClick r:id="rId3">
                            <a:extLst>
                              <a:ext uri="{A12FA001-AC4F-418D-AE19-62706E023703}">
                                <ahyp:hlinkClr val="tx"/>
                              </a:ext>
                            </a:extLst>
                          </a:hlinkClick>
                        </a:rPr>
                        <a:t>https://www.posemaniacs.com/fr/tools/thirtyseconds</a:t>
                      </a:r>
                      <a:r>
                        <a:rPr lang="fr">
                          <a:solidFill>
                            <a:schemeClr val="accent1"/>
                          </a:solidFill>
                          <a:latin typeface="Roboto"/>
                          <a:ea typeface="Roboto"/>
                          <a:cs typeface="Roboto"/>
                          <a:sym typeface="Roboto"/>
                        </a:rPr>
                        <a:t> </a:t>
                      </a:r>
                      <a:endParaRPr>
                        <a:solidFill>
                          <a:schemeClr val="accent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r>
              <a:tr h="857250">
                <a:tc gridSpan="3" rowSpan="3">
                  <a:txBody>
                    <a:bodyPr/>
                    <a:lstStyle/>
                    <a:p>
                      <a:pPr indent="0" lvl="0" marL="0" rtl="0" algn="r">
                        <a:spcBef>
                          <a:spcPts val="0"/>
                        </a:spcBef>
                        <a:spcAft>
                          <a:spcPts val="0"/>
                        </a:spcAft>
                        <a:buNone/>
                      </a:pPr>
                      <a:r>
                        <a:rPr lang="fr" sz="1500">
                          <a:solidFill>
                            <a:srgbClr val="FF00FF"/>
                          </a:solidFill>
                          <a:latin typeface="Roboto"/>
                          <a:ea typeface="Roboto"/>
                          <a:cs typeface="Roboto"/>
                          <a:sym typeface="Roboto"/>
                        </a:rPr>
                        <a:t>Pour vous entraîner à observer et dessiner des corps humains en temps limité en variant la difficulté en fonction des paramètres sélectionnés (temps, modèle, silhouette, muscles, ombre, grille, boîte englobante…)</a:t>
                      </a:r>
                      <a:r>
                        <a:rPr lang="fr" sz="1500">
                          <a:solidFill>
                            <a:srgbClr val="FF00FF"/>
                          </a:solidFill>
                          <a:latin typeface="Roboto"/>
                          <a:ea typeface="Roboto"/>
                          <a:cs typeface="Roboto"/>
                          <a:sym typeface="Roboto"/>
                        </a:rPr>
                        <a:t> </a:t>
                      </a:r>
                      <a:endParaRPr b="1" sz="1500">
                        <a:solidFill>
                          <a:srgbClr val="FF00FF"/>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rowSpan="3" hMerge="1"/>
                <a:tc rowSpan="3" hMerge="1"/>
                <a:tc gridSpan="7" rowSpan="5">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5" hMerge="1"/>
                <a:tc rowSpan="5" hMerge="1"/>
                <a:tc rowSpan="5" hMerge="1"/>
                <a:tc rowSpan="5" hMerge="1"/>
                <a:tc rowSpan="5" hMerge="1"/>
                <a:tc rowSpan="5"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gridSpan="3" vMerge="1"/>
                <a:tc hMerge="1" vMerge="1"/>
                <a:tc hMerge="1" vMerge="1"/>
                <a:tc gridSpan="7" vMerge="1"/>
                <a:tc hMerge="1" vMerge="1"/>
                <a:tc hMerge="1" vMerge="1"/>
                <a:tc hMerge="1" vMerge="1"/>
                <a:tc hMerge="1"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gridSpan="3" vMerge="1"/>
                <a:tc hMerge="1" vMerge="1"/>
                <a:tc hMerge="1" vMerge="1"/>
                <a:tc gridSpan="7" vMerge="1"/>
                <a:tc hMerge="1" vMerge="1"/>
                <a:tc hMerge="1" vMerge="1"/>
                <a:tc hMerge="1" vMerge="1"/>
                <a:tc hMerge="1"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7" vMerge="1"/>
                <a:tc hMerge="1" vMerge="1"/>
                <a:tc hMerge="1" vMerge="1"/>
                <a:tc hMerge="1" vMerge="1"/>
                <a:tc hMerge="1"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7" vMerge="1"/>
                <a:tc hMerge="1" vMerge="1"/>
                <a:tc hMerge="1" vMerge="1"/>
                <a:tc hMerge="1" vMerge="1"/>
                <a:tc hMerge="1"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pic>
        <p:nvPicPr>
          <p:cNvPr id="351" name="Google Shape;351;p37"/>
          <p:cNvPicPr preferRelativeResize="0"/>
          <p:nvPr/>
        </p:nvPicPr>
        <p:blipFill rotWithShape="1">
          <a:blip r:embed="rId4">
            <a:alphaModFix/>
          </a:blip>
          <a:srcRect b="9371" l="4870" r="51010" t="25140"/>
          <a:stretch/>
        </p:blipFill>
        <p:spPr>
          <a:xfrm>
            <a:off x="2924766" y="1482554"/>
            <a:ext cx="2397962" cy="1581498"/>
          </a:xfrm>
          <a:prstGeom prst="rect">
            <a:avLst/>
          </a:prstGeom>
          <a:noFill/>
          <a:ln cap="flat" cmpd="sng" w="9525">
            <a:solidFill>
              <a:schemeClr val="dk2"/>
            </a:solidFill>
            <a:prstDash val="solid"/>
            <a:round/>
            <a:headEnd len="sm" w="sm" type="none"/>
            <a:tailEnd len="sm" w="sm" type="none"/>
          </a:ln>
        </p:spPr>
      </p:pic>
      <p:pic>
        <p:nvPicPr>
          <p:cNvPr id="352" name="Google Shape;352;p37"/>
          <p:cNvPicPr preferRelativeResize="0"/>
          <p:nvPr/>
        </p:nvPicPr>
        <p:blipFill rotWithShape="1">
          <a:blip r:embed="rId5">
            <a:alphaModFix/>
          </a:blip>
          <a:srcRect b="4021" l="3040" r="45153" t="19084"/>
          <a:stretch/>
        </p:blipFill>
        <p:spPr>
          <a:xfrm>
            <a:off x="5398513" y="1482550"/>
            <a:ext cx="2397962" cy="1581503"/>
          </a:xfrm>
          <a:prstGeom prst="rect">
            <a:avLst/>
          </a:prstGeom>
          <a:noFill/>
          <a:ln cap="flat" cmpd="sng" w="9525">
            <a:solidFill>
              <a:schemeClr val="dk2"/>
            </a:solidFill>
            <a:prstDash val="solid"/>
            <a:round/>
            <a:headEnd len="sm" w="sm" type="none"/>
            <a:tailEnd len="sm" w="sm" type="none"/>
          </a:ln>
        </p:spPr>
      </p:pic>
      <p:cxnSp>
        <p:nvCxnSpPr>
          <p:cNvPr id="353" name="Google Shape;353;p37"/>
          <p:cNvCxnSpPr/>
          <p:nvPr/>
        </p:nvCxnSpPr>
        <p:spPr>
          <a:xfrm rot="10800000">
            <a:off x="4598061" y="2783226"/>
            <a:ext cx="216300" cy="128100"/>
          </a:xfrm>
          <a:prstGeom prst="straightConnector1">
            <a:avLst/>
          </a:prstGeom>
          <a:noFill/>
          <a:ln cap="flat" cmpd="sng" w="38100">
            <a:solidFill>
              <a:srgbClr val="FF00FF"/>
            </a:solidFill>
            <a:prstDash val="solid"/>
            <a:round/>
            <a:headEnd len="med" w="med" type="none"/>
            <a:tailEnd len="med" w="med" type="stealth"/>
          </a:ln>
        </p:spPr>
      </p:cxnSp>
      <p:pic>
        <p:nvPicPr>
          <p:cNvPr id="354" name="Google Shape;354;p37"/>
          <p:cNvPicPr preferRelativeResize="0"/>
          <p:nvPr/>
        </p:nvPicPr>
        <p:blipFill rotWithShape="1">
          <a:blip r:embed="rId6">
            <a:alphaModFix/>
          </a:blip>
          <a:srcRect b="11898" l="2561" r="47793" t="9411"/>
          <a:stretch/>
        </p:blipFill>
        <p:spPr>
          <a:xfrm>
            <a:off x="5398524" y="3149996"/>
            <a:ext cx="2397952" cy="1688703"/>
          </a:xfrm>
          <a:prstGeom prst="rect">
            <a:avLst/>
          </a:prstGeom>
          <a:noFill/>
          <a:ln cap="flat" cmpd="sng" w="9525">
            <a:solidFill>
              <a:schemeClr val="dk2"/>
            </a:solidFill>
            <a:prstDash val="solid"/>
            <a:round/>
            <a:headEnd len="sm" w="sm" type="none"/>
            <a:tailEnd len="sm" w="sm" type="none"/>
          </a:ln>
        </p:spPr>
      </p:pic>
      <p:pic>
        <p:nvPicPr>
          <p:cNvPr id="355" name="Google Shape;355;p37"/>
          <p:cNvPicPr preferRelativeResize="0"/>
          <p:nvPr/>
        </p:nvPicPr>
        <p:blipFill rotWithShape="1">
          <a:blip r:embed="rId7">
            <a:alphaModFix/>
          </a:blip>
          <a:srcRect b="11830" l="2761" r="47934" t="10025"/>
          <a:stretch/>
        </p:blipFill>
        <p:spPr>
          <a:xfrm>
            <a:off x="2924766" y="3149996"/>
            <a:ext cx="2397952" cy="1688703"/>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9" name="Shape 359"/>
        <p:cNvGrpSpPr/>
        <p:nvPr/>
      </p:nvGrpSpPr>
      <p:grpSpPr>
        <a:xfrm>
          <a:off x="0" y="0"/>
          <a:ext cx="0" cy="0"/>
          <a:chOff x="0" y="0"/>
          <a:chExt cx="0" cy="0"/>
        </a:xfrm>
      </p:grpSpPr>
      <p:sp>
        <p:nvSpPr>
          <p:cNvPr id="360" name="Google Shape;360;p38"/>
          <p:cNvSpPr txBox="1"/>
          <p:nvPr/>
        </p:nvSpPr>
        <p:spPr>
          <a:xfrm>
            <a:off x="570125" y="58515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S I L H O U E T T E</a:t>
            </a:r>
            <a:endParaRPr>
              <a:solidFill>
                <a:srgbClr val="FF00FF"/>
              </a:solidFill>
            </a:endParaRPr>
          </a:p>
        </p:txBody>
      </p:sp>
      <p:sp>
        <p:nvSpPr>
          <p:cNvPr id="361" name="Google Shape;361;p38"/>
          <p:cNvSpPr txBox="1"/>
          <p:nvPr/>
        </p:nvSpPr>
        <p:spPr>
          <a:xfrm>
            <a:off x="604500" y="58515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chemeClr val="accent1"/>
                </a:solidFill>
                <a:latin typeface="Roboto"/>
                <a:ea typeface="Roboto"/>
                <a:cs typeface="Roboto"/>
                <a:sym typeface="Roboto"/>
              </a:rPr>
              <a:t>S I L H O U E T T E</a:t>
            </a:r>
            <a:endParaRPr>
              <a:solidFill>
                <a:schemeClr val="accent1"/>
              </a:solidFill>
            </a:endParaRPr>
          </a:p>
        </p:txBody>
      </p:sp>
      <p:graphicFrame>
        <p:nvGraphicFramePr>
          <p:cNvPr id="362" name="Google Shape;362;p38"/>
          <p:cNvGraphicFramePr/>
          <p:nvPr/>
        </p:nvGraphicFramePr>
        <p:xfrm>
          <a:off x="0" y="-45720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3">
                  <a:txBody>
                    <a:bodyPr/>
                    <a:lstStyle/>
                    <a:p>
                      <a:pPr indent="0" lvl="0" marL="0" rtl="0" algn="ctr">
                        <a:spcBef>
                          <a:spcPts val="0"/>
                        </a:spcBef>
                        <a:spcAft>
                          <a:spcPts val="0"/>
                        </a:spcAft>
                        <a:buNone/>
                      </a:pPr>
                      <a:r>
                        <a:rPr lang="fr" sz="2000">
                          <a:solidFill>
                            <a:schemeClr val="dk1"/>
                          </a:solidFill>
                          <a:latin typeface="Roboto"/>
                          <a:ea typeface="Roboto"/>
                          <a:cs typeface="Roboto"/>
                          <a:sym typeface="Roboto"/>
                        </a:rPr>
                        <a:t>S I L H O U E T T E</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gridSpan="7" rowSpan="3">
                  <a:txBody>
                    <a:bodyPr/>
                    <a:lstStyle/>
                    <a:p>
                      <a:pPr indent="0" lvl="0" marL="89999" marR="144526" rtl="0" algn="r">
                        <a:spcBef>
                          <a:spcPts val="0"/>
                        </a:spcBef>
                        <a:spcAft>
                          <a:spcPts val="0"/>
                        </a:spcAft>
                        <a:buClr>
                          <a:schemeClr val="dk1"/>
                        </a:buClr>
                        <a:buSzPts val="1100"/>
                        <a:buFont typeface="Arial"/>
                        <a:buNone/>
                      </a:pPr>
                      <a:r>
                        <a:rPr lang="fr" sz="1500">
                          <a:solidFill>
                            <a:schemeClr val="accent1"/>
                          </a:solidFill>
                          <a:latin typeface="Roboto"/>
                          <a:ea typeface="Roboto"/>
                          <a:cs typeface="Roboto"/>
                          <a:sym typeface="Roboto"/>
                        </a:rPr>
                        <a:t>Quand on dessine sur le vif, il ne faut pas chercher à tout dessiner, car on dessine en temps limité, le modèle ne va pas poser indéfiniment. Alors il faut s’intéresser à l’essentiel et laisser de côté le superflu. </a:t>
                      </a:r>
                      <a:endParaRPr sz="1500">
                        <a:solidFill>
                          <a:schemeClr val="accent1"/>
                        </a:solidFill>
                        <a:latin typeface="Roboto"/>
                        <a:ea typeface="Roboto"/>
                        <a:cs typeface="Roboto"/>
                        <a:sym typeface="Roboto"/>
                      </a:endParaRPr>
                    </a:p>
                    <a:p>
                      <a:pPr indent="0" lvl="0" marL="89999" marR="144526" rtl="0" algn="r">
                        <a:spcBef>
                          <a:spcPts val="1000"/>
                        </a:spcBef>
                        <a:spcAft>
                          <a:spcPts val="0"/>
                        </a:spcAft>
                        <a:buClr>
                          <a:schemeClr val="dk1"/>
                        </a:buClr>
                        <a:buSzPts val="1100"/>
                        <a:buFont typeface="Arial"/>
                        <a:buNone/>
                      </a:pPr>
                      <a:r>
                        <a:rPr lang="fr" sz="1500">
                          <a:solidFill>
                            <a:srgbClr val="FF00FF"/>
                          </a:solidFill>
                          <a:latin typeface="Roboto"/>
                          <a:ea typeface="Roboto"/>
                          <a:cs typeface="Roboto"/>
                          <a:sym typeface="Roboto"/>
                        </a:rPr>
                        <a:t>En effet, tout n’est pas aussi important dans un modèle vivant. Par exemple, les détails du visage ou du vêtement, c’est du superflu. Commençons donc par le plus important : la silhouette qui correspond au contour et à l’espace négatif.</a:t>
                      </a:r>
                      <a:endParaRPr>
                        <a:solidFill>
                          <a:srgbClr val="FF00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3" hMerge="1"/>
                <a:tc rowSpan="3" hMerge="1"/>
                <a:tc rowSpan="3" hMerge="1"/>
                <a:tc rowSpan="3" hMerge="1"/>
                <a:tc rowSpan="3" hMerge="1"/>
                <a:tc rowSpan="3" hMerge="1"/>
                <a:tc gridSpan="2" rowSpan="4">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4"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7" vMerge="1"/>
                <a:tc hMerge="1" vMerge="1"/>
                <a:tc hMerge="1" vMerge="1"/>
                <a:tc hMerge="1" vMerge="1"/>
                <a:tc hMerge="1" vMerge="1"/>
                <a:tc hMerge="1" vMerge="1"/>
                <a:tc hMerge="1" vMerge="1"/>
                <a:tc gridSpan="2"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7" vMerge="1"/>
                <a:tc hMerge="1" vMerge="1"/>
                <a:tc hMerge="1" vMerge="1"/>
                <a:tc hMerge="1" vMerge="1"/>
                <a:tc hMerge="1" vMerge="1"/>
                <a:tc hMerge="1" vMerge="1"/>
                <a:tc hMerge="1" vMerge="1"/>
                <a:tc gridSpan="2"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2"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pic>
        <p:nvPicPr>
          <p:cNvPr id="363" name="Google Shape;363;p38"/>
          <p:cNvPicPr preferRelativeResize="0"/>
          <p:nvPr/>
        </p:nvPicPr>
        <p:blipFill rotWithShape="1">
          <a:blip r:embed="rId3">
            <a:alphaModFix/>
          </a:blip>
          <a:srcRect b="8867" l="41092" r="41589" t="18976"/>
          <a:stretch/>
        </p:blipFill>
        <p:spPr>
          <a:xfrm>
            <a:off x="6857925" y="1455762"/>
            <a:ext cx="1294401" cy="30320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7" name="Shape 367"/>
        <p:cNvGrpSpPr/>
        <p:nvPr/>
      </p:nvGrpSpPr>
      <p:grpSpPr>
        <a:xfrm>
          <a:off x="0" y="0"/>
          <a:ext cx="0" cy="0"/>
          <a:chOff x="0" y="0"/>
          <a:chExt cx="0" cy="0"/>
        </a:xfrm>
      </p:grpSpPr>
      <p:graphicFrame>
        <p:nvGraphicFramePr>
          <p:cNvPr id="368" name="Google Shape;368;p39"/>
          <p:cNvGraphicFramePr/>
          <p:nvPr/>
        </p:nvGraphicFramePr>
        <p:xfrm>
          <a:off x="0" y="-134005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gridSpan="3">
                  <a:txBody>
                    <a:bodyPr/>
                    <a:lstStyle/>
                    <a:p>
                      <a:pPr indent="0" lvl="0" marL="0" rtl="0" algn="ctr">
                        <a:spcBef>
                          <a:spcPts val="0"/>
                        </a:spcBef>
                        <a:spcAft>
                          <a:spcPts val="0"/>
                        </a:spcAft>
                        <a:buNone/>
                      </a:pPr>
                      <a:r>
                        <a:rPr lang="fr" sz="2000">
                          <a:latin typeface="Roboto"/>
                          <a:ea typeface="Roboto"/>
                          <a:cs typeface="Roboto"/>
                          <a:sym typeface="Roboto"/>
                        </a:rPr>
                        <a:t>E  X  E  R  C  I  C  E</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a:txBody>
                    <a:bodyPr/>
                    <a:lstStyle/>
                    <a:p>
                      <a:pPr indent="0" lvl="0" marL="0" rtl="0" algn="ctr">
                        <a:spcBef>
                          <a:spcPts val="0"/>
                        </a:spcBef>
                        <a:spcAft>
                          <a:spcPts val="0"/>
                        </a:spcAft>
                        <a:buClr>
                          <a:schemeClr val="dk1"/>
                        </a:buClr>
                        <a:buSzPts val="1100"/>
                        <a:buFont typeface="Arial"/>
                        <a:buNone/>
                      </a:pPr>
                      <a:r>
                        <a:rPr lang="fr" sz="2000">
                          <a:solidFill>
                            <a:schemeClr val="dk1"/>
                          </a:solidFill>
                          <a:latin typeface="Roboto"/>
                          <a:ea typeface="Roboto"/>
                          <a:cs typeface="Roboto"/>
                          <a:sym typeface="Roboto"/>
                        </a:rPr>
                        <a:t>3</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2" rowSpan="6">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rowSpan="6" hMerge="1"/>
                <a:tc gridSpan="3" rowSpan="3">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3" hMerge="1"/>
                <a:tc rowSpan="3"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gridSpan="2">
                  <a:txBody>
                    <a:bodyPr/>
                    <a:lstStyle/>
                    <a:p>
                      <a:pPr indent="0" lvl="0" marL="457200" rtl="0" algn="l">
                        <a:spcBef>
                          <a:spcPts val="0"/>
                        </a:spcBef>
                        <a:spcAft>
                          <a:spcPts val="0"/>
                        </a:spcAft>
                        <a:buNone/>
                      </a:pPr>
                      <a:r>
                        <a:rPr lang="fr" sz="1500">
                          <a:latin typeface="Roboto"/>
                          <a:ea typeface="Roboto"/>
                          <a:cs typeface="Roboto"/>
                          <a:sym typeface="Roboto"/>
                        </a:rPr>
                        <a:t>&lt; 2 minutes</a:t>
                      </a:r>
                      <a:endParaRPr sz="1500">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tcPr>
                </a:tc>
                <a:tc hMerge="1"/>
                <a:tc gridSpan="3">
                  <a:txBody>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s i l h o u e t t e</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gridSpan="2" vMerge="1"/>
                <a:tc hMerge="1" vMerge="1"/>
                <a:tc gridSpan="3"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9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4" rowSpan="3">
                  <a:txBody>
                    <a:bodyPr/>
                    <a:lstStyle/>
                    <a:p>
                      <a:pPr indent="-323850" lvl="0" marL="630000" rtl="0" algn="l">
                        <a:spcBef>
                          <a:spcPts val="0"/>
                        </a:spcBef>
                        <a:spcAft>
                          <a:spcPts val="0"/>
                        </a:spcAft>
                        <a:buClr>
                          <a:schemeClr val="dk1"/>
                        </a:buClr>
                        <a:buSzPts val="1500"/>
                        <a:buFont typeface="Roboto"/>
                        <a:buChar char="❏"/>
                      </a:pPr>
                      <a:r>
                        <a:rPr lang="fr" sz="1500">
                          <a:solidFill>
                            <a:schemeClr val="dk1"/>
                          </a:solidFill>
                          <a:latin typeface="Roboto"/>
                          <a:ea typeface="Roboto"/>
                          <a:cs typeface="Roboto"/>
                          <a:sym typeface="Roboto"/>
                        </a:rPr>
                        <a:t>Dessinez le contour du modèle, c’est-à-dire uniquement sa forme extérieure.</a:t>
                      </a:r>
                      <a:endParaRPr sz="1500">
                        <a:solidFill>
                          <a:schemeClr val="dk1"/>
                        </a:solidFill>
                        <a:latin typeface="Roboto"/>
                        <a:ea typeface="Roboto"/>
                        <a:cs typeface="Roboto"/>
                        <a:sym typeface="Roboto"/>
                      </a:endParaRPr>
                    </a:p>
                    <a:p>
                      <a:pPr indent="-323850" lvl="0" marL="630000" rtl="0" algn="l">
                        <a:spcBef>
                          <a:spcPts val="1000"/>
                        </a:spcBef>
                        <a:spcAft>
                          <a:spcPts val="1000"/>
                        </a:spcAft>
                        <a:buClr>
                          <a:schemeClr val="dk1"/>
                        </a:buClr>
                        <a:buSzPts val="1500"/>
                        <a:buFont typeface="Roboto"/>
                        <a:buChar char="❏"/>
                      </a:pPr>
                      <a:r>
                        <a:rPr lang="fr" sz="1500">
                          <a:solidFill>
                            <a:schemeClr val="dk1"/>
                          </a:solidFill>
                          <a:latin typeface="Roboto"/>
                          <a:ea typeface="Roboto"/>
                          <a:cs typeface="Roboto"/>
                          <a:sym typeface="Roboto"/>
                        </a:rPr>
                        <a:t>Puis, placez au bon endroit les espaces négatifs, c’est-à-dire les formes vides qui se détachent de la forme pleine.</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3" hMerge="1"/>
                <a:tc rowSpan="3" hMerge="1"/>
                <a:tc rowSpan="3" hMerge="1"/>
                <a:tc gridSpan="2" vMerge="1"/>
                <a:tc hMerge="1" vMerge="1"/>
                <a:tc gridSpan="3"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8100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4" vMerge="1"/>
                <a:tc hMerge="1" vMerge="1"/>
                <a:tc hMerge="1" vMerge="1"/>
                <a:tc hMerge="1" vMerge="1"/>
                <a:tc gridSpan="2" vMerge="1"/>
                <a:tc hMerge="1" vMerge="1"/>
                <a:tc gridSpan="3" rowSpan="3">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tcPr>
                </a:tc>
                <a:tc rowSpan="3" hMerge="1"/>
                <a:tc rowSpan="3"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4" vMerge="1"/>
                <a:tc hMerge="1" vMerge="1"/>
                <a:tc hMerge="1" vMerge="1"/>
                <a:tc hMerge="1" vMerge="1"/>
                <a:tc gridSpan="2" vMerge="1"/>
                <a:tc hMerge="1" vMerge="1"/>
                <a:tc gridSpan="3"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gridSpan="2" vMerge="1"/>
                <a:tc hMerge="1" vMerge="1"/>
                <a:tc gridSpan="3"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sp>
        <p:nvSpPr>
          <p:cNvPr id="369" name="Google Shape;369;p39"/>
          <p:cNvSpPr txBox="1"/>
          <p:nvPr/>
        </p:nvSpPr>
        <p:spPr>
          <a:xfrm>
            <a:off x="3533450" y="560950"/>
            <a:ext cx="384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3</a:t>
            </a:r>
            <a:endParaRPr>
              <a:solidFill>
                <a:srgbClr val="FF00FF"/>
              </a:solidFill>
            </a:endParaRPr>
          </a:p>
        </p:txBody>
      </p:sp>
      <p:sp>
        <p:nvSpPr>
          <p:cNvPr id="370" name="Google Shape;370;p39"/>
          <p:cNvSpPr txBox="1"/>
          <p:nvPr/>
        </p:nvSpPr>
        <p:spPr>
          <a:xfrm>
            <a:off x="3572755" y="560950"/>
            <a:ext cx="384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4A86E8"/>
                </a:solidFill>
                <a:latin typeface="Roboto"/>
                <a:ea typeface="Roboto"/>
                <a:cs typeface="Roboto"/>
                <a:sym typeface="Roboto"/>
              </a:rPr>
              <a:t>3</a:t>
            </a:r>
            <a:endParaRPr>
              <a:solidFill>
                <a:srgbClr val="4A86E8"/>
              </a:solidFill>
            </a:endParaRPr>
          </a:p>
        </p:txBody>
      </p:sp>
      <p:sp>
        <p:nvSpPr>
          <p:cNvPr id="371" name="Google Shape;371;p39"/>
          <p:cNvSpPr txBox="1"/>
          <p:nvPr/>
        </p:nvSpPr>
        <p:spPr>
          <a:xfrm>
            <a:off x="550275" y="56095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E  X  E  R  C  I  C  E</a:t>
            </a:r>
            <a:endParaRPr sz="2000">
              <a:solidFill>
                <a:srgbClr val="FF00FF"/>
              </a:solidFill>
              <a:latin typeface="Roboto"/>
              <a:ea typeface="Roboto"/>
              <a:cs typeface="Roboto"/>
              <a:sym typeface="Roboto"/>
            </a:endParaRPr>
          </a:p>
        </p:txBody>
      </p:sp>
      <p:sp>
        <p:nvSpPr>
          <p:cNvPr id="372" name="Google Shape;372;p39"/>
          <p:cNvSpPr txBox="1"/>
          <p:nvPr/>
        </p:nvSpPr>
        <p:spPr>
          <a:xfrm>
            <a:off x="654225" y="560950"/>
            <a:ext cx="2803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4A86E8"/>
                </a:solidFill>
                <a:latin typeface="Roboto"/>
                <a:ea typeface="Roboto"/>
                <a:cs typeface="Roboto"/>
                <a:sym typeface="Roboto"/>
              </a:rPr>
              <a:t>E  X  E  R  C  I  C  E</a:t>
            </a:r>
            <a:endParaRPr sz="2000">
              <a:solidFill>
                <a:srgbClr val="4A86E8"/>
              </a:solidFill>
              <a:latin typeface="Roboto"/>
              <a:ea typeface="Roboto"/>
              <a:cs typeface="Roboto"/>
              <a:sym typeface="Roboto"/>
            </a:endParaRPr>
          </a:p>
        </p:txBody>
      </p:sp>
      <p:pic>
        <p:nvPicPr>
          <p:cNvPr id="373" name="Google Shape;373;p39"/>
          <p:cNvPicPr preferRelativeResize="0"/>
          <p:nvPr/>
        </p:nvPicPr>
        <p:blipFill rotWithShape="1">
          <a:blip r:embed="rId3">
            <a:alphaModFix/>
          </a:blip>
          <a:srcRect b="8866" l="43957" r="44053" t="24113"/>
          <a:stretch/>
        </p:blipFill>
        <p:spPr>
          <a:xfrm>
            <a:off x="4260950" y="470675"/>
            <a:ext cx="1460800" cy="4590751"/>
          </a:xfrm>
          <a:prstGeom prst="rect">
            <a:avLst/>
          </a:prstGeom>
          <a:noFill/>
          <a:ln>
            <a:noFill/>
          </a:ln>
        </p:spPr>
      </p:pic>
      <p:pic>
        <p:nvPicPr>
          <p:cNvPr id="374" name="Google Shape;374;p39"/>
          <p:cNvPicPr preferRelativeResize="0"/>
          <p:nvPr/>
        </p:nvPicPr>
        <p:blipFill rotWithShape="1">
          <a:blip r:embed="rId3">
            <a:alphaModFix amt="50000"/>
          </a:blip>
          <a:srcRect b="54651" l="46096" r="45957" t="30862"/>
          <a:stretch/>
        </p:blipFill>
        <p:spPr>
          <a:xfrm>
            <a:off x="5916200" y="470675"/>
            <a:ext cx="2308748" cy="2366300"/>
          </a:xfrm>
          <a:prstGeom prst="rect">
            <a:avLst/>
          </a:prstGeom>
          <a:noFill/>
          <a:ln>
            <a:noFill/>
          </a:ln>
        </p:spPr>
      </p:pic>
      <p:pic>
        <p:nvPicPr>
          <p:cNvPr id="375" name="Google Shape;375;p39"/>
          <p:cNvPicPr preferRelativeResize="0"/>
          <p:nvPr/>
        </p:nvPicPr>
        <p:blipFill rotWithShape="1">
          <a:blip r:embed="rId3">
            <a:alphaModFix amt="50000"/>
          </a:blip>
          <a:srcRect b="30351" l="46046" r="45100" t="55984"/>
          <a:stretch/>
        </p:blipFill>
        <p:spPr>
          <a:xfrm>
            <a:off x="5916200" y="3057950"/>
            <a:ext cx="2308748" cy="20034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9" name="Shape 379"/>
        <p:cNvGrpSpPr/>
        <p:nvPr/>
      </p:nvGrpSpPr>
      <p:grpSpPr>
        <a:xfrm>
          <a:off x="0" y="0"/>
          <a:ext cx="0" cy="0"/>
          <a:chOff x="0" y="0"/>
          <a:chExt cx="0" cy="0"/>
        </a:xfrm>
      </p:grpSpPr>
      <p:graphicFrame>
        <p:nvGraphicFramePr>
          <p:cNvPr id="380" name="Google Shape;380;p40"/>
          <p:cNvGraphicFramePr/>
          <p:nvPr/>
        </p:nvGraphicFramePr>
        <p:xfrm>
          <a:off x="0" y="-45720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6" rowSpan="5">
                  <a:txBody>
                    <a:bodyPr/>
                    <a:lstStyle/>
                    <a:p>
                      <a:pPr indent="0" lvl="0" marL="0" rtl="0" algn="ctr">
                        <a:spcBef>
                          <a:spcPts val="0"/>
                        </a:spcBef>
                        <a:spcAft>
                          <a:spcPts val="0"/>
                        </a:spcAft>
                        <a:buClr>
                          <a:schemeClr val="dk1"/>
                        </a:buClr>
                        <a:buSzPts val="1100"/>
                        <a:buFont typeface="Arial"/>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5" hMerge="1"/>
                <a:tc rowSpan="5" hMerge="1"/>
                <a:tc rowSpan="5" hMerge="1"/>
                <a:tc rowSpan="5" hMerge="1"/>
                <a:tc rowSpan="5" hMerge="1"/>
                <a:tc gridSpan="4" rowSpan="2">
                  <a:txBody>
                    <a:bodyPr/>
                    <a:lstStyle/>
                    <a:p>
                      <a:pPr indent="-323850" lvl="0" marL="630000" rtl="0" algn="l">
                        <a:spcBef>
                          <a:spcPts val="0"/>
                        </a:spcBef>
                        <a:spcAft>
                          <a:spcPts val="0"/>
                        </a:spcAft>
                        <a:buClr>
                          <a:schemeClr val="dk1"/>
                        </a:buClr>
                        <a:buSzPts val="1500"/>
                        <a:buFont typeface="Roboto"/>
                        <a:buChar char="❏"/>
                      </a:pPr>
                      <a:r>
                        <a:rPr lang="fr" sz="1500">
                          <a:solidFill>
                            <a:schemeClr val="dk1"/>
                          </a:solidFill>
                          <a:latin typeface="Roboto"/>
                          <a:ea typeface="Roboto"/>
                          <a:cs typeface="Roboto"/>
                          <a:sym typeface="Roboto"/>
                        </a:rPr>
                        <a:t>Dessinez en moins de 2 min. la silhouette ci-contre (contour et espaces négatifs). </a:t>
                      </a:r>
                      <a:endParaRPr sz="1500">
                        <a:solidFill>
                          <a:schemeClr val="dk1"/>
                        </a:solidFill>
                        <a:latin typeface="Roboto"/>
                        <a:ea typeface="Roboto"/>
                        <a:cs typeface="Roboto"/>
                        <a:sym typeface="Roboto"/>
                      </a:endParaRPr>
                    </a:p>
                    <a:p>
                      <a:pPr indent="0" lvl="0" marL="269999" rtl="0" algn="l">
                        <a:spcBef>
                          <a:spcPts val="1000"/>
                        </a:spcBef>
                        <a:spcAft>
                          <a:spcPts val="0"/>
                        </a:spcAft>
                        <a:buNone/>
                      </a:pPr>
                      <a:r>
                        <a:rPr lang="fr" sz="1500">
                          <a:solidFill>
                            <a:srgbClr val="FF00FF"/>
                          </a:solidFill>
                          <a:latin typeface="Roboto"/>
                          <a:ea typeface="Roboto"/>
                          <a:cs typeface="Roboto"/>
                          <a:sym typeface="Roboto"/>
                        </a:rPr>
                        <a:t>/!\   Ici, les espaces négatifs sont     </a:t>
                      </a:r>
                      <a:endParaRPr sz="1500">
                        <a:solidFill>
                          <a:srgbClr val="FF00FF"/>
                        </a:solidFill>
                        <a:latin typeface="Roboto"/>
                        <a:ea typeface="Roboto"/>
                        <a:cs typeface="Roboto"/>
                        <a:sym typeface="Roboto"/>
                      </a:endParaRPr>
                    </a:p>
                    <a:p>
                      <a:pPr indent="0" lvl="0" marL="630000" rtl="0" algn="l">
                        <a:spcBef>
                          <a:spcPts val="0"/>
                        </a:spcBef>
                        <a:spcAft>
                          <a:spcPts val="1000"/>
                        </a:spcAft>
                        <a:buClr>
                          <a:schemeClr val="dk1"/>
                        </a:buClr>
                        <a:buSzPts val="1100"/>
                        <a:buFont typeface="Arial"/>
                        <a:buNone/>
                      </a:pPr>
                      <a:r>
                        <a:rPr lang="fr" sz="1500">
                          <a:solidFill>
                            <a:srgbClr val="FF00FF"/>
                          </a:solidFill>
                          <a:latin typeface="Roboto"/>
                          <a:ea typeface="Roboto"/>
                          <a:cs typeface="Roboto"/>
                          <a:sym typeface="Roboto"/>
                        </a:rPr>
                        <a:t>très discrets.</a:t>
                      </a:r>
                      <a:endParaRPr>
                        <a:solidFill>
                          <a:srgbClr val="FF00FF"/>
                        </a:solidFill>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2" hMerge="1"/>
                <a:tc rowSpan="2" hMerge="1"/>
                <a:tc rowSpan="2" hMerge="1"/>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gridSpan="6" vMerge="1"/>
                <a:tc hMerge="1" vMerge="1"/>
                <a:tc hMerge="1" vMerge="1"/>
                <a:tc hMerge="1" vMerge="1"/>
                <a:tc hMerge="1" vMerge="1"/>
                <a:tc hMerge="1" vMerge="1"/>
                <a:tc gridSpan="4" vMerge="1"/>
                <a:tc hMerge="1" vMerge="1"/>
                <a:tc hMerge="1" vMerge="1"/>
                <a:tc hMerge="1" vMerge="1"/>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6" vMerge="1"/>
                <a:tc hMerge="1" vMerge="1"/>
                <a:tc hMerge="1" vMerge="1"/>
                <a:tc hMerge="1"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6"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6" vMerge="1"/>
                <a:tc hMerge="1" vMerge="1"/>
                <a:tc hMerge="1" vMerge="1"/>
                <a:tc hMerge="1"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pic>
        <p:nvPicPr>
          <p:cNvPr id="381" name="Google Shape;381;p40"/>
          <p:cNvPicPr preferRelativeResize="0"/>
          <p:nvPr/>
        </p:nvPicPr>
        <p:blipFill rotWithShape="1">
          <a:blip r:embed="rId3">
            <a:alphaModFix/>
          </a:blip>
          <a:srcRect b="5758" l="25596" r="26897" t="21066"/>
          <a:stretch/>
        </p:blipFill>
        <p:spPr>
          <a:xfrm>
            <a:off x="983350" y="493425"/>
            <a:ext cx="4713851" cy="4082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5" name="Shape 385"/>
        <p:cNvGrpSpPr/>
        <p:nvPr/>
      </p:nvGrpSpPr>
      <p:grpSpPr>
        <a:xfrm>
          <a:off x="0" y="0"/>
          <a:ext cx="0" cy="0"/>
          <a:chOff x="0" y="0"/>
          <a:chExt cx="0" cy="0"/>
        </a:xfrm>
      </p:grpSpPr>
      <p:graphicFrame>
        <p:nvGraphicFramePr>
          <p:cNvPr id="386" name="Google Shape;386;p41"/>
          <p:cNvGraphicFramePr/>
          <p:nvPr/>
        </p:nvGraphicFramePr>
        <p:xfrm>
          <a:off x="0" y="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5" rowSpan="4">
                  <a:txBody>
                    <a:bodyPr/>
                    <a:lstStyle/>
                    <a:p>
                      <a:pPr indent="-323850" lvl="0" marL="630000" rtl="0" algn="l">
                        <a:spcBef>
                          <a:spcPts val="0"/>
                        </a:spcBef>
                        <a:spcAft>
                          <a:spcPts val="0"/>
                        </a:spcAft>
                        <a:buClr>
                          <a:schemeClr val="dk1"/>
                        </a:buClr>
                        <a:buSzPts val="1500"/>
                        <a:buFont typeface="Roboto"/>
                        <a:buChar char="❏"/>
                      </a:pPr>
                      <a:r>
                        <a:rPr lang="fr" sz="1500">
                          <a:solidFill>
                            <a:schemeClr val="dk1"/>
                          </a:solidFill>
                          <a:latin typeface="Roboto"/>
                          <a:ea typeface="Roboto"/>
                          <a:cs typeface="Roboto"/>
                          <a:sym typeface="Roboto"/>
                        </a:rPr>
                        <a:t>Formez des groupes de 3 élèves. Lorsque l’un pose, les deux autres le dessinent. Inversez les rôles toutes les </a:t>
                      </a:r>
                      <a:r>
                        <a:rPr lang="fr" sz="1500" u="sng">
                          <a:solidFill>
                            <a:schemeClr val="dk1"/>
                          </a:solidFill>
                          <a:latin typeface="Roboto"/>
                          <a:ea typeface="Roboto"/>
                          <a:cs typeface="Roboto"/>
                          <a:sym typeface="Roboto"/>
                        </a:rPr>
                        <a:t>2 minutes.</a:t>
                      </a:r>
                      <a:endParaRPr sz="1500" u="sng">
                        <a:solidFill>
                          <a:schemeClr val="dk1"/>
                        </a:solidFill>
                        <a:latin typeface="Roboto"/>
                        <a:ea typeface="Roboto"/>
                        <a:cs typeface="Roboto"/>
                        <a:sym typeface="Roboto"/>
                      </a:endParaRPr>
                    </a:p>
                    <a:p>
                      <a:pPr indent="-323850" lvl="0" marL="630000" rtl="0" algn="l">
                        <a:spcBef>
                          <a:spcPts val="1000"/>
                        </a:spcBef>
                        <a:spcAft>
                          <a:spcPts val="0"/>
                        </a:spcAft>
                        <a:buClr>
                          <a:schemeClr val="dk1"/>
                        </a:buClr>
                        <a:buSzPts val="1500"/>
                        <a:buFont typeface="Roboto"/>
                        <a:buChar char="❏"/>
                      </a:pPr>
                      <a:r>
                        <a:rPr lang="fr" sz="1500">
                          <a:solidFill>
                            <a:schemeClr val="dk1"/>
                          </a:solidFill>
                          <a:latin typeface="Roboto"/>
                          <a:ea typeface="Roboto"/>
                          <a:cs typeface="Roboto"/>
                          <a:sym typeface="Roboto"/>
                        </a:rPr>
                        <a:t>Sur votre carnet </a:t>
                      </a:r>
                      <a:r>
                        <a:rPr lang="fr" sz="1500">
                          <a:solidFill>
                            <a:schemeClr val="dk1"/>
                          </a:solidFill>
                          <a:latin typeface="Roboto"/>
                          <a:ea typeface="Roboto"/>
                          <a:cs typeface="Roboto"/>
                          <a:sym typeface="Roboto"/>
                        </a:rPr>
                        <a:t>ou</a:t>
                      </a:r>
                      <a:r>
                        <a:rPr lang="fr" sz="1500">
                          <a:solidFill>
                            <a:schemeClr val="dk1"/>
                          </a:solidFill>
                          <a:latin typeface="Roboto"/>
                          <a:ea typeface="Roboto"/>
                          <a:cs typeface="Roboto"/>
                          <a:sym typeface="Roboto"/>
                        </a:rPr>
                        <a:t> sur feuille libre, dessinez d’abord v</a:t>
                      </a:r>
                      <a:r>
                        <a:rPr lang="fr" sz="1500">
                          <a:solidFill>
                            <a:schemeClr val="dk1"/>
                          </a:solidFill>
                          <a:latin typeface="Roboto"/>
                          <a:ea typeface="Roboto"/>
                          <a:cs typeface="Roboto"/>
                          <a:sym typeface="Roboto"/>
                        </a:rPr>
                        <a:t>otre camarade posant debout face à vous les bras écartés.</a:t>
                      </a:r>
                      <a:endParaRPr sz="1500">
                        <a:solidFill>
                          <a:schemeClr val="dk1"/>
                        </a:solidFill>
                        <a:latin typeface="Roboto"/>
                        <a:ea typeface="Roboto"/>
                        <a:cs typeface="Roboto"/>
                        <a:sym typeface="Roboto"/>
                      </a:endParaRPr>
                    </a:p>
                    <a:p>
                      <a:pPr indent="-323850" lvl="0" marL="630000" rtl="0" algn="l">
                        <a:spcBef>
                          <a:spcPts val="1000"/>
                        </a:spcBef>
                        <a:spcAft>
                          <a:spcPts val="0"/>
                        </a:spcAft>
                        <a:buClr>
                          <a:schemeClr val="dk1"/>
                        </a:buClr>
                        <a:buSzPts val="1500"/>
                        <a:buFont typeface="Roboto"/>
                        <a:buChar char="❏"/>
                      </a:pPr>
                      <a:r>
                        <a:rPr lang="fr" sz="1500">
                          <a:solidFill>
                            <a:schemeClr val="dk1"/>
                          </a:solidFill>
                          <a:latin typeface="Roboto"/>
                          <a:ea typeface="Roboto"/>
                          <a:cs typeface="Roboto"/>
                          <a:sym typeface="Roboto"/>
                        </a:rPr>
                        <a:t>Puis, dessinez </a:t>
                      </a:r>
                      <a:r>
                        <a:rPr lang="fr" sz="1500">
                          <a:solidFill>
                            <a:schemeClr val="dk1"/>
                          </a:solidFill>
                          <a:latin typeface="Roboto"/>
                          <a:ea typeface="Roboto"/>
                          <a:cs typeface="Roboto"/>
                          <a:sym typeface="Roboto"/>
                        </a:rPr>
                        <a:t>votre camarade posant de profil assi sur une chaise.</a:t>
                      </a:r>
                      <a:endParaRPr sz="1500">
                        <a:solidFill>
                          <a:schemeClr val="dk1"/>
                        </a:solidFill>
                        <a:latin typeface="Roboto"/>
                        <a:ea typeface="Roboto"/>
                        <a:cs typeface="Roboto"/>
                        <a:sym typeface="Roboto"/>
                      </a:endParaRPr>
                    </a:p>
                    <a:p>
                      <a:pPr indent="-323850" lvl="0" marL="630000" rtl="0" algn="l">
                        <a:spcBef>
                          <a:spcPts val="1000"/>
                        </a:spcBef>
                        <a:spcAft>
                          <a:spcPts val="1000"/>
                        </a:spcAft>
                        <a:buClr>
                          <a:schemeClr val="dk1"/>
                        </a:buClr>
                        <a:buSzPts val="1500"/>
                        <a:buFont typeface="Roboto"/>
                        <a:buChar char="❏"/>
                      </a:pPr>
                      <a:r>
                        <a:rPr lang="fr" sz="1500">
                          <a:solidFill>
                            <a:schemeClr val="dk1"/>
                          </a:solidFill>
                          <a:latin typeface="Roboto"/>
                          <a:ea typeface="Roboto"/>
                          <a:cs typeface="Roboto"/>
                          <a:sym typeface="Roboto"/>
                        </a:rPr>
                        <a:t>Enfin, dessinez votre camarade, en plongé, assi accroupi par terre.</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4" hMerge="1"/>
                <a:tc rowSpan="4" hMerge="1"/>
                <a:tc rowSpan="4" hMerge="1"/>
                <a:tc rowSpan="4" hMerge="1"/>
                <a:tc gridSpan="4" rowSpan="2">
                  <a:txBody>
                    <a:bodyPr/>
                    <a:lstStyle/>
                    <a:p>
                      <a:pPr indent="0" lvl="0" marL="0" rtl="0" algn="l">
                        <a:spcBef>
                          <a:spcPts val="0"/>
                        </a:spcBef>
                        <a:spcAft>
                          <a:spcPts val="0"/>
                        </a:spcAft>
                        <a:buNone/>
                      </a:pPr>
                      <a:r>
                        <a:rPr lang="fr" sz="1500">
                          <a:solidFill>
                            <a:schemeClr val="accent1"/>
                          </a:solidFill>
                          <a:latin typeface="Roboto"/>
                          <a:ea typeface="Roboto"/>
                          <a:cs typeface="Roboto"/>
                          <a:sym typeface="Roboto"/>
                        </a:rPr>
                        <a:t>/!\ Dessinez sur le vif un modèle d’après nature est toujours plus difficile que de dessiner un modèle d’après photo ou d’après dessin, car le passage de la 3D à la 2D n’est pas encore fait.</a:t>
                      </a:r>
                      <a:endParaRPr>
                        <a:solidFill>
                          <a:schemeClr val="accent1"/>
                        </a:solidFill>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2" hMerge="1"/>
                <a:tc rowSpan="2" hMerge="1"/>
                <a:tc rowSpan="2"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gridSpan="5" vMerge="1"/>
                <a:tc hMerge="1" vMerge="1"/>
                <a:tc hMerge="1" vMerge="1"/>
                <a:tc hMerge="1" vMerge="1"/>
                <a:tc hMerge="1" vMerge="1"/>
                <a:tc gridSpan="4" vMerge="1"/>
                <a:tc hMerge="1"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5" vMerge="1"/>
                <a:tc hMerge="1" vMerge="1"/>
                <a:tc hMerge="1" vMerge="1"/>
                <a:tc hMerge="1" vMerge="1"/>
                <a:tc hMerge="1" vMerge="1"/>
                <a:tc gridSpan="4">
                  <a:txBody>
                    <a:bodyPr/>
                    <a:lstStyle/>
                    <a:p>
                      <a:pPr indent="0" lvl="0" marL="0" rtl="0" algn="l">
                        <a:spcBef>
                          <a:spcPts val="0"/>
                        </a:spcBef>
                        <a:spcAft>
                          <a:spcPts val="0"/>
                        </a:spcAft>
                        <a:buNone/>
                      </a:pPr>
                      <a:r>
                        <a:rPr lang="fr" sz="1500">
                          <a:solidFill>
                            <a:srgbClr val="FF00FF"/>
                          </a:solidFill>
                          <a:latin typeface="Roboto"/>
                          <a:ea typeface="Roboto"/>
                          <a:cs typeface="Roboto"/>
                          <a:sym typeface="Roboto"/>
                        </a:rPr>
                        <a:t>Mais n</a:t>
                      </a:r>
                      <a:r>
                        <a:rPr lang="fr" sz="1500">
                          <a:solidFill>
                            <a:srgbClr val="FF00FF"/>
                          </a:solidFill>
                          <a:latin typeface="Roboto"/>
                          <a:ea typeface="Roboto"/>
                          <a:cs typeface="Roboto"/>
                          <a:sym typeface="Roboto"/>
                        </a:rPr>
                        <a:t>e vous découragez pas pour autant et soyez indulgent avec vous-même !</a:t>
                      </a:r>
                      <a:endParaRPr sz="1500">
                        <a:solidFill>
                          <a:srgbClr val="FF00FF"/>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a:txBody>
                    <a:bodyPr/>
                    <a:lstStyle/>
                    <a:p>
                      <a:pPr indent="0" lvl="0" marL="0" rtl="0" algn="ctr">
                        <a:spcBef>
                          <a:spcPts val="0"/>
                        </a:spcBef>
                        <a:spcAft>
                          <a:spcPts val="0"/>
                        </a:spcAft>
                        <a:buNone/>
                      </a:pPr>
                      <a:r>
                        <a:rPr lang="fr" sz="2000">
                          <a:latin typeface="Roboto"/>
                          <a:ea typeface="Roboto"/>
                          <a:cs typeface="Roboto"/>
                          <a:sym typeface="Roboto"/>
                        </a:rPr>
                        <a:t>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5" vMerge="1"/>
                <a:tc hMerge="1" vMerge="1"/>
                <a:tc hMerge="1" vMerge="1"/>
                <a:tc hMerge="1" vMerge="1"/>
                <a:tc hMerge="1" vMerge="1"/>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 name="Shape 71"/>
        <p:cNvGrpSpPr/>
        <p:nvPr/>
      </p:nvGrpSpPr>
      <p:grpSpPr>
        <a:xfrm>
          <a:off x="0" y="0"/>
          <a:ext cx="0" cy="0"/>
          <a:chOff x="0" y="0"/>
          <a:chExt cx="0" cy="0"/>
        </a:xfrm>
      </p:grpSpPr>
      <p:sp>
        <p:nvSpPr>
          <p:cNvPr id="72" name="Google Shape;72;p15"/>
          <p:cNvSpPr txBox="1"/>
          <p:nvPr/>
        </p:nvSpPr>
        <p:spPr>
          <a:xfrm>
            <a:off x="985945" y="2779962"/>
            <a:ext cx="348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6</a:t>
            </a:r>
            <a:endParaRPr>
              <a:solidFill>
                <a:srgbClr val="FF00FF"/>
              </a:solidFill>
            </a:endParaRPr>
          </a:p>
        </p:txBody>
      </p:sp>
      <p:sp>
        <p:nvSpPr>
          <p:cNvPr id="73" name="Google Shape;73;p15"/>
          <p:cNvSpPr txBox="1"/>
          <p:nvPr/>
        </p:nvSpPr>
        <p:spPr>
          <a:xfrm>
            <a:off x="971768" y="1914568"/>
            <a:ext cx="391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5</a:t>
            </a:r>
            <a:endParaRPr>
              <a:solidFill>
                <a:srgbClr val="FF00FF"/>
              </a:solidFill>
            </a:endParaRPr>
          </a:p>
        </p:txBody>
      </p:sp>
      <p:sp>
        <p:nvSpPr>
          <p:cNvPr id="74" name="Google Shape;74;p15"/>
          <p:cNvSpPr txBox="1"/>
          <p:nvPr/>
        </p:nvSpPr>
        <p:spPr>
          <a:xfrm>
            <a:off x="831190" y="1049175"/>
            <a:ext cx="686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4A86E8"/>
                </a:solidFill>
                <a:latin typeface="Roboto"/>
                <a:ea typeface="Roboto"/>
                <a:cs typeface="Roboto"/>
                <a:sym typeface="Roboto"/>
              </a:rPr>
              <a:t>4</a:t>
            </a:r>
            <a:endParaRPr sz="2000">
              <a:solidFill>
                <a:srgbClr val="4A86E8"/>
              </a:solidFill>
              <a:latin typeface="Roboto"/>
              <a:ea typeface="Roboto"/>
              <a:cs typeface="Roboto"/>
              <a:sym typeface="Roboto"/>
            </a:endParaRPr>
          </a:p>
        </p:txBody>
      </p:sp>
      <p:sp>
        <p:nvSpPr>
          <p:cNvPr id="75" name="Google Shape;75;p15"/>
          <p:cNvSpPr txBox="1"/>
          <p:nvPr/>
        </p:nvSpPr>
        <p:spPr>
          <a:xfrm>
            <a:off x="911311" y="1914568"/>
            <a:ext cx="462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4A86E8"/>
                </a:solidFill>
                <a:latin typeface="Roboto"/>
                <a:ea typeface="Roboto"/>
                <a:cs typeface="Roboto"/>
                <a:sym typeface="Roboto"/>
              </a:rPr>
              <a:t>5</a:t>
            </a:r>
            <a:endParaRPr>
              <a:solidFill>
                <a:srgbClr val="4A86E8"/>
              </a:solidFill>
            </a:endParaRPr>
          </a:p>
        </p:txBody>
      </p:sp>
      <p:sp>
        <p:nvSpPr>
          <p:cNvPr id="76" name="Google Shape;76;p15"/>
          <p:cNvSpPr txBox="1"/>
          <p:nvPr/>
        </p:nvSpPr>
        <p:spPr>
          <a:xfrm>
            <a:off x="853173" y="2779962"/>
            <a:ext cx="54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4A86E8"/>
                </a:solidFill>
                <a:latin typeface="Roboto"/>
                <a:ea typeface="Roboto"/>
                <a:cs typeface="Roboto"/>
                <a:sym typeface="Roboto"/>
              </a:rPr>
              <a:t>6</a:t>
            </a:r>
            <a:endParaRPr>
              <a:solidFill>
                <a:srgbClr val="4A86E8"/>
              </a:solidFill>
            </a:endParaRPr>
          </a:p>
        </p:txBody>
      </p:sp>
      <p:sp>
        <p:nvSpPr>
          <p:cNvPr id="77" name="Google Shape;77;p15"/>
          <p:cNvSpPr txBox="1"/>
          <p:nvPr/>
        </p:nvSpPr>
        <p:spPr>
          <a:xfrm>
            <a:off x="709000" y="1049175"/>
            <a:ext cx="846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4</a:t>
            </a:r>
            <a:endParaRPr sz="2000">
              <a:solidFill>
                <a:srgbClr val="FF00FF"/>
              </a:solidFill>
              <a:latin typeface="Roboto"/>
              <a:ea typeface="Roboto"/>
              <a:cs typeface="Roboto"/>
              <a:sym typeface="Roboto"/>
            </a:endParaRPr>
          </a:p>
        </p:txBody>
      </p:sp>
      <p:graphicFrame>
        <p:nvGraphicFramePr>
          <p:cNvPr id="78" name="Google Shape;78;p15"/>
          <p:cNvGraphicFramePr/>
          <p:nvPr/>
        </p:nvGraphicFramePr>
        <p:xfrm>
          <a:off x="0" y="-83820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fr" sz="2000">
                          <a:latin typeface="Roboto"/>
                          <a:ea typeface="Roboto"/>
                          <a:cs typeface="Roboto"/>
                          <a:sym typeface="Roboto"/>
                        </a:rPr>
                        <a:t>4.</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8">
                  <a:txBody>
                    <a:bodyPr/>
                    <a:lstStyle/>
                    <a:p>
                      <a:pPr indent="0" lvl="0" marL="0" rtl="0" algn="l">
                        <a:spcBef>
                          <a:spcPts val="0"/>
                        </a:spcBef>
                        <a:spcAft>
                          <a:spcPts val="0"/>
                        </a:spcAft>
                        <a:buNone/>
                      </a:pPr>
                      <a:r>
                        <a:rPr lang="fr" sz="2000">
                          <a:solidFill>
                            <a:schemeClr val="dk1"/>
                          </a:solidFill>
                          <a:latin typeface="Roboto"/>
                          <a:ea typeface="Roboto"/>
                          <a:cs typeface="Roboto"/>
                          <a:sym typeface="Roboto"/>
                        </a:rPr>
                        <a:t>Point anatomique : la représentation du corps humain</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hMerge="1"/>
                <a:tc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fr" sz="2000">
                          <a:latin typeface="Roboto"/>
                          <a:ea typeface="Roboto"/>
                          <a:cs typeface="Roboto"/>
                          <a:sym typeface="Roboto"/>
                        </a:rPr>
                        <a:t>5.</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8">
                  <a:txBody>
                    <a:bodyPr/>
                    <a:lstStyle/>
                    <a:p>
                      <a:pPr indent="0" lvl="0" marL="0" rtl="0" algn="l">
                        <a:spcBef>
                          <a:spcPts val="0"/>
                        </a:spcBef>
                        <a:spcAft>
                          <a:spcPts val="0"/>
                        </a:spcAft>
                        <a:buNone/>
                      </a:pPr>
                      <a:r>
                        <a:rPr lang="fr" sz="2000">
                          <a:solidFill>
                            <a:schemeClr val="dk1"/>
                          </a:solidFill>
                          <a:latin typeface="Roboto"/>
                          <a:ea typeface="Roboto"/>
                          <a:cs typeface="Roboto"/>
                          <a:sym typeface="Roboto"/>
                        </a:rPr>
                        <a:t>Le corps dans l’espace : mouvement, liberté, contrainte</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hMerge="1"/>
                <a:tc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fr" sz="2000">
                          <a:latin typeface="Roboto"/>
                          <a:ea typeface="Roboto"/>
                          <a:cs typeface="Roboto"/>
                          <a:sym typeface="Roboto"/>
                        </a:rPr>
                        <a:t>6.</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8">
                  <a:txBody>
                    <a:bodyPr/>
                    <a:lstStyle/>
                    <a:p>
                      <a:pPr indent="0" lvl="0" marL="0" rtl="0" algn="l">
                        <a:spcBef>
                          <a:spcPts val="0"/>
                        </a:spcBef>
                        <a:spcAft>
                          <a:spcPts val="0"/>
                        </a:spcAft>
                        <a:buNone/>
                      </a:pPr>
                      <a:r>
                        <a:rPr lang="fr" sz="2000">
                          <a:latin typeface="Roboto"/>
                          <a:ea typeface="Roboto"/>
                          <a:cs typeface="Roboto"/>
                          <a:sym typeface="Roboto"/>
                        </a:rPr>
                        <a:t>L’expression par le corps : posture, gestuelle, visage</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hMerge="1"/>
                <a:tc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2">
                  <a:txBody>
                    <a:bodyPr/>
                    <a:lstStyle/>
                    <a:p>
                      <a:pPr indent="0" lvl="0" marL="0" rtl="0" algn="ctr">
                        <a:spcBef>
                          <a:spcPts val="0"/>
                        </a:spcBef>
                        <a:spcAft>
                          <a:spcPts val="0"/>
                        </a:spcAft>
                        <a:buNone/>
                      </a:pPr>
                      <a:r>
                        <a:rPr lang="fr" sz="2000">
                          <a:solidFill>
                            <a:schemeClr val="dk1"/>
                          </a:solidFill>
                          <a:latin typeface="Roboto"/>
                          <a:ea typeface="Roboto"/>
                          <a:cs typeface="Roboto"/>
                          <a:sym typeface="Roboto"/>
                        </a:rPr>
                        <a:t>Exercices</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rtl="0" algn="ctr">
                        <a:spcBef>
                          <a:spcPts val="0"/>
                        </a:spcBef>
                        <a:spcAft>
                          <a:spcPts val="0"/>
                        </a:spcAft>
                        <a:buNone/>
                      </a:pPr>
                      <a:r>
                        <a:rPr lang="fr" sz="2000">
                          <a:latin typeface="Roboto"/>
                          <a:ea typeface="Roboto"/>
                          <a:cs typeface="Roboto"/>
                          <a:sym typeface="Roboto"/>
                        </a:rPr>
                        <a:t>.</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8">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hMerge="1"/>
                <a:tc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0" name="Shape 390"/>
        <p:cNvGrpSpPr/>
        <p:nvPr/>
      </p:nvGrpSpPr>
      <p:grpSpPr>
        <a:xfrm>
          <a:off x="0" y="0"/>
          <a:ext cx="0" cy="0"/>
          <a:chOff x="0" y="0"/>
          <a:chExt cx="0" cy="0"/>
        </a:xfrm>
      </p:grpSpPr>
      <p:sp>
        <p:nvSpPr>
          <p:cNvPr id="391" name="Google Shape;391;p42"/>
          <p:cNvSpPr txBox="1"/>
          <p:nvPr/>
        </p:nvSpPr>
        <p:spPr>
          <a:xfrm>
            <a:off x="1016175" y="58355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P R O P O R T I O N</a:t>
            </a:r>
            <a:endParaRPr>
              <a:solidFill>
                <a:srgbClr val="FF00FF"/>
              </a:solidFill>
            </a:endParaRPr>
          </a:p>
        </p:txBody>
      </p:sp>
      <p:sp>
        <p:nvSpPr>
          <p:cNvPr id="392" name="Google Shape;392;p42"/>
          <p:cNvSpPr txBox="1"/>
          <p:nvPr/>
        </p:nvSpPr>
        <p:spPr>
          <a:xfrm>
            <a:off x="1016175" y="583550"/>
            <a:ext cx="2968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chemeClr val="accent1"/>
                </a:solidFill>
                <a:latin typeface="Roboto"/>
                <a:ea typeface="Roboto"/>
                <a:cs typeface="Roboto"/>
                <a:sym typeface="Roboto"/>
              </a:rPr>
              <a:t>P R O P O R T I O N</a:t>
            </a:r>
            <a:endParaRPr>
              <a:solidFill>
                <a:schemeClr val="accent1"/>
              </a:solidFill>
            </a:endParaRPr>
          </a:p>
        </p:txBody>
      </p:sp>
      <p:graphicFrame>
        <p:nvGraphicFramePr>
          <p:cNvPr id="393" name="Google Shape;393;p42"/>
          <p:cNvGraphicFramePr/>
          <p:nvPr/>
        </p:nvGraphicFramePr>
        <p:xfrm>
          <a:off x="0" y="-45720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4">
                  <a:txBody>
                    <a:bodyPr/>
                    <a:lstStyle/>
                    <a:p>
                      <a:pPr indent="0" lvl="0" marL="0" rtl="0" algn="ctr">
                        <a:spcBef>
                          <a:spcPts val="0"/>
                        </a:spcBef>
                        <a:spcAft>
                          <a:spcPts val="0"/>
                        </a:spcAft>
                        <a:buNone/>
                      </a:pPr>
                      <a:r>
                        <a:rPr lang="fr" sz="2000">
                          <a:solidFill>
                            <a:schemeClr val="dk1"/>
                          </a:solidFill>
                          <a:latin typeface="Roboto"/>
                          <a:ea typeface="Roboto"/>
                          <a:cs typeface="Roboto"/>
                          <a:sym typeface="Roboto"/>
                        </a:rPr>
                        <a:t>P R O P O R T I O N</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3" rowSpan="6">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6" hMerge="1"/>
                <a:tc rowSpan="6"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gridSpan="6" rowSpan="3">
                  <a:txBody>
                    <a:bodyPr/>
                    <a:lstStyle/>
                    <a:p>
                      <a:pPr indent="0" lvl="0" marL="0" rtl="0" algn="r">
                        <a:spcBef>
                          <a:spcPts val="0"/>
                        </a:spcBef>
                        <a:spcAft>
                          <a:spcPts val="0"/>
                        </a:spcAft>
                        <a:buNone/>
                      </a:pPr>
                      <a:r>
                        <a:rPr lang="fr" sz="1500">
                          <a:solidFill>
                            <a:schemeClr val="accent1"/>
                          </a:solidFill>
                          <a:latin typeface="Roboto"/>
                          <a:ea typeface="Roboto"/>
                          <a:cs typeface="Roboto"/>
                          <a:sym typeface="Roboto"/>
                        </a:rPr>
                        <a:t>La connaissance du moindre muscle et tendon ne vous sera d’aucune utilité pour le moment. Le secret : c’est l’observation attentive, éclairée par la connaissance des proportions générales du corps humain.</a:t>
                      </a:r>
                      <a:endParaRPr sz="1500">
                        <a:solidFill>
                          <a:schemeClr val="accent1"/>
                        </a:solidFill>
                        <a:latin typeface="Roboto"/>
                        <a:ea typeface="Roboto"/>
                        <a:cs typeface="Roboto"/>
                        <a:sym typeface="Roboto"/>
                      </a:endParaRPr>
                    </a:p>
                    <a:p>
                      <a:pPr indent="0" lvl="0" marL="0" rtl="0" algn="r">
                        <a:spcBef>
                          <a:spcPts val="1000"/>
                        </a:spcBef>
                        <a:spcAft>
                          <a:spcPts val="0"/>
                        </a:spcAft>
                        <a:buNone/>
                      </a:pPr>
                      <a:r>
                        <a:rPr lang="fr" sz="1500">
                          <a:solidFill>
                            <a:srgbClr val="FF00FF"/>
                          </a:solidFill>
                          <a:latin typeface="Roboto"/>
                          <a:ea typeface="Roboto"/>
                          <a:cs typeface="Roboto"/>
                          <a:sym typeface="Roboto"/>
                        </a:rPr>
                        <a:t>Si chaque corps a sa morphologie propre, qu’il convient de s’exercer à repérer, on peut tout de même retrouver des constantes qui ont à voir avec le squelette et  l’anatomie même du corps humain.</a:t>
                      </a:r>
                      <a:endParaRPr>
                        <a:solidFill>
                          <a:srgbClr val="FF00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3" hMerge="1"/>
                <a:tc rowSpan="3" hMerge="1"/>
                <a:tc rowSpan="3" hMerge="1"/>
                <a:tc rowSpan="3" hMerge="1"/>
                <a:tc rowSpan="3" hMerge="1"/>
                <a:tc gridSpan="3"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6" vMerge="1"/>
                <a:tc hMerge="1" vMerge="1"/>
                <a:tc hMerge="1" vMerge="1"/>
                <a:tc hMerge="1" vMerge="1"/>
                <a:tc hMerge="1" vMerge="1"/>
                <a:tc hMerge="1" vMerge="1"/>
                <a:tc gridSpan="3"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6" vMerge="1"/>
                <a:tc hMerge="1" vMerge="1"/>
                <a:tc hMerge="1" vMerge="1"/>
                <a:tc hMerge="1" vMerge="1"/>
                <a:tc hMerge="1" vMerge="1"/>
                <a:tc hMerge="1" vMerge="1"/>
                <a:tc gridSpan="3"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3"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3"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pic>
        <p:nvPicPr>
          <p:cNvPr id="394" name="Google Shape;394;p42"/>
          <p:cNvPicPr preferRelativeResize="0"/>
          <p:nvPr/>
        </p:nvPicPr>
        <p:blipFill rotWithShape="1">
          <a:blip r:embed="rId3">
            <a:alphaModFix/>
          </a:blip>
          <a:srcRect b="2204" l="0" r="7287" t="3995"/>
          <a:stretch/>
        </p:blipFill>
        <p:spPr>
          <a:xfrm>
            <a:off x="5926575" y="473525"/>
            <a:ext cx="2287100" cy="4627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8" name="Shape 398"/>
        <p:cNvGrpSpPr/>
        <p:nvPr/>
      </p:nvGrpSpPr>
      <p:grpSpPr>
        <a:xfrm>
          <a:off x="0" y="0"/>
          <a:ext cx="0" cy="0"/>
          <a:chOff x="0" y="0"/>
          <a:chExt cx="0" cy="0"/>
        </a:xfrm>
      </p:grpSpPr>
      <p:graphicFrame>
        <p:nvGraphicFramePr>
          <p:cNvPr id="399" name="Google Shape;399;p43"/>
          <p:cNvGraphicFramePr/>
          <p:nvPr/>
        </p:nvGraphicFramePr>
        <p:xfrm>
          <a:off x="0" y="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gridSpan="8">
                  <a:txBody>
                    <a:bodyPr/>
                    <a:lstStyle/>
                    <a:p>
                      <a:pPr indent="0" lvl="0" marL="0" rtl="0" algn="r">
                        <a:spcBef>
                          <a:spcPts val="0"/>
                        </a:spcBef>
                        <a:spcAft>
                          <a:spcPts val="0"/>
                        </a:spcAft>
                        <a:buNone/>
                      </a:pPr>
                      <a:r>
                        <a:rPr lang="fr" sz="2000">
                          <a:solidFill>
                            <a:schemeClr val="dk1"/>
                          </a:solidFill>
                          <a:latin typeface="Roboto"/>
                          <a:ea typeface="Roboto"/>
                          <a:cs typeface="Roboto"/>
                          <a:sym typeface="Roboto"/>
                        </a:rPr>
                        <a:t>Quelles remarques peut-on faire sur les proportions générales du corps humain à partir de cette image ?</a:t>
                      </a:r>
                      <a:r>
                        <a:rPr lang="fr" sz="1500">
                          <a:solidFill>
                            <a:schemeClr val="dk1"/>
                          </a:solidFill>
                          <a:latin typeface="Roboto"/>
                          <a:ea typeface="Roboto"/>
                          <a:cs typeface="Roboto"/>
                          <a:sym typeface="Roboto"/>
                        </a:rPr>
                        <a:t> </a:t>
                      </a:r>
                      <a:endParaRPr sz="15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hMerge="1"/>
                <a:tc hMerge="1"/>
                <a:tc hMerge="1"/>
                <a:tc hMerge="1"/>
                <a:tc hMerge="1"/>
                <a:tc hMerge="1"/>
                <a:tc hMerge="1"/>
                <a:tc gridSpan="3" rowSpan="6">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6" hMerge="1"/>
                <a:tc rowSpan="6" hMerge="1"/>
              </a:tr>
              <a:tr h="857250">
                <a:tc gridSpan="8" rowSpan="5">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tcPr>
                </a:tc>
                <a:tc rowSpan="5" hMerge="1"/>
                <a:tc rowSpan="5" hMerge="1"/>
                <a:tc rowSpan="5" hMerge="1"/>
                <a:tc rowSpan="5" hMerge="1"/>
                <a:tc rowSpan="5" hMerge="1"/>
                <a:tc rowSpan="5" hMerge="1"/>
                <a:tc rowSpan="5" hMerge="1"/>
                <a:tc gridSpan="3" vMerge="1"/>
                <a:tc hMerge="1" vMerge="1"/>
                <a:tc hMerge="1" vMerge="1"/>
              </a:tr>
              <a:tr h="857250">
                <a:tc gridSpan="8" vMerge="1"/>
                <a:tc hMerge="1" vMerge="1"/>
                <a:tc hMerge="1" vMerge="1"/>
                <a:tc hMerge="1" vMerge="1"/>
                <a:tc hMerge="1" vMerge="1"/>
                <a:tc hMerge="1" vMerge="1"/>
                <a:tc hMerge="1" vMerge="1"/>
                <a:tc hMerge="1" vMerge="1"/>
                <a:tc gridSpan="3" vMerge="1"/>
                <a:tc hMerge="1" vMerge="1"/>
                <a:tc hMerge="1" vMerge="1"/>
              </a:tr>
              <a:tr h="857250">
                <a:tc gridSpan="8" vMerge="1"/>
                <a:tc hMerge="1" vMerge="1"/>
                <a:tc hMerge="1" vMerge="1"/>
                <a:tc hMerge="1" vMerge="1"/>
                <a:tc hMerge="1" vMerge="1"/>
                <a:tc hMerge="1" vMerge="1"/>
                <a:tc hMerge="1" vMerge="1"/>
                <a:tc hMerge="1" vMerge="1"/>
                <a:tc gridSpan="3" vMerge="1"/>
                <a:tc hMerge="1" vMerge="1"/>
                <a:tc hMerge="1" vMerge="1"/>
              </a:tr>
              <a:tr h="857250">
                <a:tc gridSpan="8" vMerge="1"/>
                <a:tc hMerge="1" vMerge="1"/>
                <a:tc hMerge="1" vMerge="1"/>
                <a:tc hMerge="1" vMerge="1"/>
                <a:tc hMerge="1" vMerge="1"/>
                <a:tc hMerge="1" vMerge="1"/>
                <a:tc hMerge="1" vMerge="1"/>
                <a:tc hMerge="1" vMerge="1"/>
                <a:tc gridSpan="3" vMerge="1"/>
                <a:tc hMerge="1" vMerge="1"/>
                <a:tc hMerge="1" vMerge="1"/>
              </a:tr>
              <a:tr h="857250">
                <a:tc gridSpan="8" vMerge="1"/>
                <a:tc hMerge="1" vMerge="1"/>
                <a:tc hMerge="1" vMerge="1"/>
                <a:tc hMerge="1" vMerge="1"/>
                <a:tc hMerge="1" vMerge="1"/>
                <a:tc hMerge="1" vMerge="1"/>
                <a:tc hMerge="1" vMerge="1"/>
                <a:tc hMerge="1" vMerge="1"/>
                <a:tc gridSpan="3" vMerge="1"/>
                <a:tc hMerge="1" vMerge="1"/>
                <a:tc hMerge="1" vMerge="1"/>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sp>
        <p:nvSpPr>
          <p:cNvPr id="400" name="Google Shape;400;p43"/>
          <p:cNvSpPr txBox="1"/>
          <p:nvPr/>
        </p:nvSpPr>
        <p:spPr>
          <a:xfrm>
            <a:off x="6527350" y="95250"/>
            <a:ext cx="2498400" cy="4858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FF00FF"/>
              </a:buClr>
              <a:buSzPts val="1500"/>
              <a:buFont typeface="Roboto"/>
              <a:buChar char="●"/>
            </a:pPr>
            <a:r>
              <a:rPr lang="fr" sz="1500">
                <a:solidFill>
                  <a:srgbClr val="FF00FF"/>
                </a:solidFill>
                <a:latin typeface="Roboto"/>
                <a:ea typeface="Roboto"/>
                <a:cs typeface="Roboto"/>
                <a:sym typeface="Roboto"/>
              </a:rPr>
              <a:t>Les corps enfants n’ont pas les mêmes proportions que le corps adulte.</a:t>
            </a:r>
            <a:endParaRPr sz="1500">
              <a:solidFill>
                <a:srgbClr val="FF00FF"/>
              </a:solidFill>
              <a:latin typeface="Roboto"/>
              <a:ea typeface="Roboto"/>
              <a:cs typeface="Roboto"/>
              <a:sym typeface="Roboto"/>
            </a:endParaRPr>
          </a:p>
          <a:p>
            <a:pPr indent="-323850" lvl="0" marL="457200" rtl="0" algn="l">
              <a:spcBef>
                <a:spcPts val="1000"/>
              </a:spcBef>
              <a:spcAft>
                <a:spcPts val="0"/>
              </a:spcAft>
              <a:buClr>
                <a:srgbClr val="FF00FF"/>
              </a:buClr>
              <a:buSzPts val="1500"/>
              <a:buFont typeface="Roboto"/>
              <a:buChar char="●"/>
            </a:pPr>
            <a:r>
              <a:rPr lang="fr" sz="1500">
                <a:solidFill>
                  <a:srgbClr val="FF00FF"/>
                </a:solidFill>
                <a:latin typeface="Roboto"/>
                <a:ea typeface="Roboto"/>
                <a:cs typeface="Roboto"/>
                <a:sym typeface="Roboto"/>
              </a:rPr>
              <a:t>La hauteur d’un corps adulte peut se décomposer en 7 ou 8 têtes.</a:t>
            </a:r>
            <a:endParaRPr sz="1500">
              <a:solidFill>
                <a:srgbClr val="FF00FF"/>
              </a:solidFill>
              <a:latin typeface="Roboto"/>
              <a:ea typeface="Roboto"/>
              <a:cs typeface="Roboto"/>
              <a:sym typeface="Roboto"/>
            </a:endParaRPr>
          </a:p>
          <a:p>
            <a:pPr indent="-323850" lvl="0" marL="457200" rtl="0" algn="l">
              <a:spcBef>
                <a:spcPts val="1000"/>
              </a:spcBef>
              <a:spcAft>
                <a:spcPts val="0"/>
              </a:spcAft>
              <a:buClr>
                <a:srgbClr val="FF00FF"/>
              </a:buClr>
              <a:buSzPts val="1500"/>
              <a:buFont typeface="Roboto"/>
              <a:buChar char="●"/>
            </a:pPr>
            <a:r>
              <a:rPr lang="fr" sz="1500">
                <a:solidFill>
                  <a:srgbClr val="FF00FF"/>
                </a:solidFill>
                <a:latin typeface="Roboto"/>
                <a:ea typeface="Roboto"/>
                <a:cs typeface="Roboto"/>
                <a:sym typeface="Roboto"/>
              </a:rPr>
              <a:t>Masculin et féminin diffèrent en particulier dans le sens de la largeur : cou, épaules, hanche…</a:t>
            </a:r>
            <a:endParaRPr sz="1500">
              <a:solidFill>
                <a:srgbClr val="FF00FF"/>
              </a:solidFill>
              <a:latin typeface="Roboto"/>
              <a:ea typeface="Roboto"/>
              <a:cs typeface="Roboto"/>
              <a:sym typeface="Roboto"/>
            </a:endParaRPr>
          </a:p>
          <a:p>
            <a:pPr indent="-323850" lvl="0" marL="457200" rtl="0" algn="l">
              <a:spcBef>
                <a:spcPts val="1000"/>
              </a:spcBef>
              <a:spcAft>
                <a:spcPts val="0"/>
              </a:spcAft>
              <a:buClr>
                <a:srgbClr val="FF00FF"/>
              </a:buClr>
              <a:buSzPts val="1500"/>
              <a:buFont typeface="Roboto"/>
              <a:buChar char="●"/>
            </a:pPr>
            <a:r>
              <a:rPr lang="fr" sz="1500">
                <a:solidFill>
                  <a:srgbClr val="FF00FF"/>
                </a:solidFill>
                <a:latin typeface="Roboto"/>
                <a:ea typeface="Roboto"/>
                <a:cs typeface="Roboto"/>
                <a:sym typeface="Roboto"/>
              </a:rPr>
              <a:t>Les articulations peuvent servir de points de repère : coude, poignet, genoux, cheville… </a:t>
            </a:r>
            <a:endParaRPr sz="1500">
              <a:solidFill>
                <a:srgbClr val="FF00FF"/>
              </a:solidFill>
              <a:latin typeface="Roboto"/>
              <a:ea typeface="Roboto"/>
              <a:cs typeface="Roboto"/>
              <a:sym typeface="Roboto"/>
            </a:endParaRPr>
          </a:p>
          <a:p>
            <a:pPr indent="0" lvl="0" marL="0" rtl="0" algn="l">
              <a:spcBef>
                <a:spcPts val="0"/>
              </a:spcBef>
              <a:spcAft>
                <a:spcPts val="0"/>
              </a:spcAft>
              <a:buNone/>
            </a:pPr>
            <a:r>
              <a:t/>
            </a:r>
            <a:endParaRPr sz="1500">
              <a:solidFill>
                <a:srgbClr val="FF00FF"/>
              </a:solidFill>
              <a:latin typeface="Roboto"/>
              <a:ea typeface="Roboto"/>
              <a:cs typeface="Roboto"/>
              <a:sym typeface="Roboto"/>
            </a:endParaRPr>
          </a:p>
        </p:txBody>
      </p:sp>
      <p:pic>
        <p:nvPicPr>
          <p:cNvPr id="401" name="Google Shape;401;p43"/>
          <p:cNvPicPr preferRelativeResize="0"/>
          <p:nvPr/>
        </p:nvPicPr>
        <p:blipFill rotWithShape="1">
          <a:blip r:embed="rId3">
            <a:alphaModFix/>
          </a:blip>
          <a:srcRect b="0" l="1710" r="0" t="0"/>
          <a:stretch/>
        </p:blipFill>
        <p:spPr>
          <a:xfrm>
            <a:off x="179125" y="999325"/>
            <a:ext cx="6268371" cy="3891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5" name="Shape 405"/>
        <p:cNvGrpSpPr/>
        <p:nvPr/>
      </p:nvGrpSpPr>
      <p:grpSpPr>
        <a:xfrm>
          <a:off x="0" y="0"/>
          <a:ext cx="0" cy="0"/>
          <a:chOff x="0" y="0"/>
          <a:chExt cx="0" cy="0"/>
        </a:xfrm>
      </p:grpSpPr>
      <p:sp>
        <p:nvSpPr>
          <p:cNvPr id="406" name="Google Shape;406;p44"/>
          <p:cNvSpPr txBox="1"/>
          <p:nvPr/>
        </p:nvSpPr>
        <p:spPr>
          <a:xfrm>
            <a:off x="3572755" y="560950"/>
            <a:ext cx="384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4A86E8"/>
                </a:solidFill>
                <a:latin typeface="Roboto"/>
                <a:ea typeface="Roboto"/>
                <a:cs typeface="Roboto"/>
                <a:sym typeface="Roboto"/>
              </a:rPr>
              <a:t>4</a:t>
            </a:r>
            <a:endParaRPr>
              <a:solidFill>
                <a:srgbClr val="4A86E8"/>
              </a:solidFill>
            </a:endParaRPr>
          </a:p>
        </p:txBody>
      </p:sp>
      <p:sp>
        <p:nvSpPr>
          <p:cNvPr id="407" name="Google Shape;407;p44"/>
          <p:cNvSpPr txBox="1"/>
          <p:nvPr/>
        </p:nvSpPr>
        <p:spPr>
          <a:xfrm>
            <a:off x="3533450" y="560950"/>
            <a:ext cx="384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4</a:t>
            </a:r>
            <a:endParaRPr>
              <a:solidFill>
                <a:srgbClr val="FF00FF"/>
              </a:solidFill>
            </a:endParaRPr>
          </a:p>
        </p:txBody>
      </p:sp>
      <p:sp>
        <p:nvSpPr>
          <p:cNvPr id="408" name="Google Shape;408;p44"/>
          <p:cNvSpPr txBox="1"/>
          <p:nvPr/>
        </p:nvSpPr>
        <p:spPr>
          <a:xfrm>
            <a:off x="550275" y="56095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E  X  E  R  C  I  C  E</a:t>
            </a:r>
            <a:endParaRPr sz="2000">
              <a:solidFill>
                <a:srgbClr val="FF00FF"/>
              </a:solidFill>
              <a:latin typeface="Roboto"/>
              <a:ea typeface="Roboto"/>
              <a:cs typeface="Roboto"/>
              <a:sym typeface="Roboto"/>
            </a:endParaRPr>
          </a:p>
        </p:txBody>
      </p:sp>
      <p:sp>
        <p:nvSpPr>
          <p:cNvPr id="409" name="Google Shape;409;p44"/>
          <p:cNvSpPr txBox="1"/>
          <p:nvPr/>
        </p:nvSpPr>
        <p:spPr>
          <a:xfrm>
            <a:off x="654225" y="560950"/>
            <a:ext cx="2803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4A86E8"/>
                </a:solidFill>
                <a:latin typeface="Roboto"/>
                <a:ea typeface="Roboto"/>
                <a:cs typeface="Roboto"/>
                <a:sym typeface="Roboto"/>
              </a:rPr>
              <a:t>E  X  E  R  C  I  C  E</a:t>
            </a:r>
            <a:endParaRPr sz="2000">
              <a:solidFill>
                <a:srgbClr val="4A86E8"/>
              </a:solidFill>
              <a:latin typeface="Roboto"/>
              <a:ea typeface="Roboto"/>
              <a:cs typeface="Roboto"/>
              <a:sym typeface="Roboto"/>
            </a:endParaRPr>
          </a:p>
        </p:txBody>
      </p:sp>
      <p:graphicFrame>
        <p:nvGraphicFramePr>
          <p:cNvPr id="410" name="Google Shape;410;p44"/>
          <p:cNvGraphicFramePr/>
          <p:nvPr/>
        </p:nvGraphicFramePr>
        <p:xfrm>
          <a:off x="0" y="-134005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gridSpan="3">
                  <a:txBody>
                    <a:bodyPr/>
                    <a:lstStyle/>
                    <a:p>
                      <a:pPr indent="0" lvl="0" marL="0" rtl="0" algn="ctr">
                        <a:spcBef>
                          <a:spcPts val="0"/>
                        </a:spcBef>
                        <a:spcAft>
                          <a:spcPts val="0"/>
                        </a:spcAft>
                        <a:buNone/>
                      </a:pPr>
                      <a:r>
                        <a:rPr lang="fr" sz="2000">
                          <a:latin typeface="Roboto"/>
                          <a:ea typeface="Roboto"/>
                          <a:cs typeface="Roboto"/>
                          <a:sym typeface="Roboto"/>
                        </a:rPr>
                        <a:t>E  X  E  R  C  I  C  E</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a:txBody>
                    <a:bodyPr/>
                    <a:lstStyle/>
                    <a:p>
                      <a:pPr indent="0" lvl="0" marL="0" rtl="0" algn="ctr">
                        <a:spcBef>
                          <a:spcPts val="0"/>
                        </a:spcBef>
                        <a:spcAft>
                          <a:spcPts val="0"/>
                        </a:spcAft>
                        <a:buClr>
                          <a:schemeClr val="dk1"/>
                        </a:buClr>
                        <a:buSzPts val="1100"/>
                        <a:buFont typeface="Arial"/>
                        <a:buNone/>
                      </a:pPr>
                      <a:r>
                        <a:rPr lang="fr" sz="2000">
                          <a:solidFill>
                            <a:schemeClr val="dk1"/>
                          </a:solidFill>
                          <a:latin typeface="Roboto"/>
                          <a:ea typeface="Roboto"/>
                          <a:cs typeface="Roboto"/>
                          <a:sym typeface="Roboto"/>
                        </a:rPr>
                        <a:t>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5" rowSpan="6">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rowSpan="6" hMerge="1"/>
                <a:tc rowSpan="6" hMerge="1"/>
                <a:tc rowSpan="6" hMerge="1"/>
                <a:tc rowSpan="6"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gridSpan="2">
                  <a:txBody>
                    <a:bodyPr/>
                    <a:lstStyle/>
                    <a:p>
                      <a:pPr indent="0" lvl="0" marL="179999" rtl="0" algn="r">
                        <a:spcBef>
                          <a:spcPts val="0"/>
                        </a:spcBef>
                        <a:spcAft>
                          <a:spcPts val="0"/>
                        </a:spcAft>
                        <a:buNone/>
                      </a:pPr>
                      <a:r>
                        <a:rPr lang="fr" sz="1500">
                          <a:latin typeface="Roboto"/>
                          <a:ea typeface="Roboto"/>
                          <a:cs typeface="Roboto"/>
                          <a:sym typeface="Roboto"/>
                        </a:rPr>
                        <a:t>&lt; 15 minutes</a:t>
                      </a:r>
                      <a:endParaRPr sz="1500">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tcPr>
                </a:tc>
                <a:tc hMerge="1"/>
                <a:tc gridSpan="3">
                  <a:txBody>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p r o p o r t i o n</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gridSpan="5" vMerge="1"/>
                <a:tc hMerge="1" vMerge="1"/>
                <a:tc hMerge="1"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9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4" rowSpan="3">
                  <a:txBody>
                    <a:bodyPr/>
                    <a:lstStyle/>
                    <a:p>
                      <a:pPr indent="-323850" lvl="0" marL="450000" rtl="0" algn="l">
                        <a:spcBef>
                          <a:spcPts val="0"/>
                        </a:spcBef>
                        <a:spcAft>
                          <a:spcPts val="0"/>
                        </a:spcAft>
                        <a:buClr>
                          <a:schemeClr val="dk1"/>
                        </a:buClr>
                        <a:buSzPts val="1500"/>
                        <a:buFont typeface="Roboto"/>
                        <a:buChar char="❏"/>
                      </a:pPr>
                      <a:r>
                        <a:rPr lang="fr" sz="1500">
                          <a:solidFill>
                            <a:schemeClr val="dk1"/>
                          </a:solidFill>
                          <a:latin typeface="Roboto"/>
                          <a:ea typeface="Roboto"/>
                          <a:cs typeface="Roboto"/>
                          <a:sym typeface="Roboto"/>
                        </a:rPr>
                        <a:t>Observez les proportions des mannequins</a:t>
                      </a:r>
                      <a:r>
                        <a:rPr lang="fr" sz="1500">
                          <a:solidFill>
                            <a:schemeClr val="dk1"/>
                          </a:solidFill>
                          <a:latin typeface="Roboto"/>
                          <a:ea typeface="Roboto"/>
                          <a:cs typeface="Roboto"/>
                          <a:sym typeface="Roboto"/>
                        </a:rPr>
                        <a:t> sur la feuille distribuée</a:t>
                      </a:r>
                      <a:r>
                        <a:rPr lang="fr" sz="1500">
                          <a:solidFill>
                            <a:schemeClr val="dk1"/>
                          </a:solidFill>
                          <a:latin typeface="Roboto"/>
                          <a:ea typeface="Roboto"/>
                          <a:cs typeface="Roboto"/>
                          <a:sym typeface="Roboto"/>
                        </a:rPr>
                        <a:t>.</a:t>
                      </a:r>
                      <a:r>
                        <a:rPr lang="fr" sz="1500">
                          <a:solidFill>
                            <a:schemeClr val="dk1"/>
                          </a:solidFill>
                          <a:latin typeface="Roboto"/>
                          <a:ea typeface="Roboto"/>
                          <a:cs typeface="Roboto"/>
                          <a:sym typeface="Roboto"/>
                        </a:rPr>
                        <a:t> </a:t>
                      </a:r>
                      <a:r>
                        <a:rPr lang="fr" sz="1500">
                          <a:solidFill>
                            <a:schemeClr val="dk1"/>
                          </a:solidFill>
                          <a:latin typeface="Roboto"/>
                          <a:ea typeface="Roboto"/>
                          <a:cs typeface="Roboto"/>
                          <a:sym typeface="Roboto"/>
                        </a:rPr>
                        <a:t>Correspondent-elles aux proportions humaines ?</a:t>
                      </a:r>
                      <a:endParaRPr sz="1500">
                        <a:solidFill>
                          <a:schemeClr val="dk1"/>
                        </a:solidFill>
                        <a:latin typeface="Roboto"/>
                        <a:ea typeface="Roboto"/>
                        <a:cs typeface="Roboto"/>
                        <a:sym typeface="Roboto"/>
                      </a:endParaRPr>
                    </a:p>
                    <a:p>
                      <a:pPr indent="-323850" lvl="0" marL="450000" rtl="0" algn="l">
                        <a:spcBef>
                          <a:spcPts val="1000"/>
                        </a:spcBef>
                        <a:spcAft>
                          <a:spcPts val="1000"/>
                        </a:spcAft>
                        <a:buClr>
                          <a:schemeClr val="dk1"/>
                        </a:buClr>
                        <a:buSzPts val="1500"/>
                        <a:buFont typeface="Roboto"/>
                        <a:buChar char="❏"/>
                      </a:pPr>
                      <a:r>
                        <a:rPr lang="fr" sz="1500">
                          <a:solidFill>
                            <a:schemeClr val="dk1"/>
                          </a:solidFill>
                          <a:latin typeface="Roboto"/>
                          <a:ea typeface="Roboto"/>
                          <a:cs typeface="Roboto"/>
                          <a:sym typeface="Roboto"/>
                        </a:rPr>
                        <a:t>Reproduisez les mannequins sur la feuille distribuée en vous servant des articulations comme points de repères.</a:t>
                      </a:r>
                      <a:endParaRPr sz="15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3" hMerge="1"/>
                <a:tc rowSpan="3" hMerge="1"/>
                <a:tc rowSpan="3" hMerge="1"/>
                <a:tc gridSpan="5" vMerge="1"/>
                <a:tc hMerge="1" vMerge="1"/>
                <a:tc hMerge="1"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8100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4" vMerge="1"/>
                <a:tc hMerge="1" vMerge="1"/>
                <a:tc hMerge="1" vMerge="1"/>
                <a:tc hMerge="1" vMerge="1"/>
                <a:tc gridSpan="5" vMerge="1"/>
                <a:tc hMerge="1" vMerge="1"/>
                <a:tc hMerge="1"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4" vMerge="1"/>
                <a:tc hMerge="1" vMerge="1"/>
                <a:tc hMerge="1" vMerge="1"/>
                <a:tc hMerge="1" vMerge="1"/>
                <a:tc gridSpan="5" vMerge="1"/>
                <a:tc hMerge="1" vMerge="1"/>
                <a:tc hMerge="1"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gridSpan="5" vMerge="1"/>
                <a:tc hMerge="1" vMerge="1"/>
                <a:tc hMerge="1"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pic>
        <p:nvPicPr>
          <p:cNvPr id="411" name="Google Shape;411;p44"/>
          <p:cNvPicPr preferRelativeResize="0"/>
          <p:nvPr/>
        </p:nvPicPr>
        <p:blipFill rotWithShape="1">
          <a:blip r:embed="rId3">
            <a:alphaModFix/>
          </a:blip>
          <a:srcRect b="0" l="2583" r="23805" t="0"/>
          <a:stretch/>
        </p:blipFill>
        <p:spPr>
          <a:xfrm>
            <a:off x="4294700" y="2807700"/>
            <a:ext cx="3932724" cy="1949850"/>
          </a:xfrm>
          <a:prstGeom prst="rect">
            <a:avLst/>
          </a:prstGeom>
          <a:noFill/>
          <a:ln>
            <a:noFill/>
          </a:ln>
        </p:spPr>
      </p:pic>
      <p:pic>
        <p:nvPicPr>
          <p:cNvPr id="412" name="Google Shape;412;p44"/>
          <p:cNvPicPr preferRelativeResize="0"/>
          <p:nvPr/>
        </p:nvPicPr>
        <p:blipFill rotWithShape="1">
          <a:blip r:embed="rId4">
            <a:alphaModFix/>
          </a:blip>
          <a:srcRect b="0" l="2172" r="24189" t="0"/>
          <a:stretch/>
        </p:blipFill>
        <p:spPr>
          <a:xfrm>
            <a:off x="4280761" y="617825"/>
            <a:ext cx="3960601" cy="1949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6" name="Shape 416"/>
        <p:cNvGrpSpPr/>
        <p:nvPr/>
      </p:nvGrpSpPr>
      <p:grpSpPr>
        <a:xfrm>
          <a:off x="0" y="0"/>
          <a:ext cx="0" cy="0"/>
          <a:chOff x="0" y="0"/>
          <a:chExt cx="0" cy="0"/>
        </a:xfrm>
      </p:grpSpPr>
      <p:graphicFrame>
        <p:nvGraphicFramePr>
          <p:cNvPr id="417" name="Google Shape;417;p45"/>
          <p:cNvGraphicFramePr/>
          <p:nvPr/>
        </p:nvGraphicFramePr>
        <p:xfrm>
          <a:off x="0" y="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5" rowSpan="4">
                  <a:txBody>
                    <a:bodyPr/>
                    <a:lstStyle/>
                    <a:p>
                      <a:pPr indent="-323850" lvl="0" marL="630000" rtl="0" algn="l">
                        <a:spcBef>
                          <a:spcPts val="0"/>
                        </a:spcBef>
                        <a:spcAft>
                          <a:spcPts val="0"/>
                        </a:spcAft>
                        <a:buClr>
                          <a:schemeClr val="dk1"/>
                        </a:buClr>
                        <a:buSzPts val="1500"/>
                        <a:buFont typeface="Roboto"/>
                        <a:buChar char="❏"/>
                      </a:pPr>
                      <a:r>
                        <a:rPr lang="fr" sz="1500">
                          <a:solidFill>
                            <a:schemeClr val="dk1"/>
                          </a:solidFill>
                          <a:latin typeface="Roboto"/>
                          <a:ea typeface="Roboto"/>
                          <a:cs typeface="Roboto"/>
                          <a:sym typeface="Roboto"/>
                        </a:rPr>
                        <a:t>Prenez le même groupe.</a:t>
                      </a:r>
                      <a:r>
                        <a:rPr lang="fr" sz="1500">
                          <a:solidFill>
                            <a:schemeClr val="dk1"/>
                          </a:solidFill>
                          <a:latin typeface="Roboto"/>
                          <a:ea typeface="Roboto"/>
                          <a:cs typeface="Roboto"/>
                          <a:sym typeface="Roboto"/>
                        </a:rPr>
                        <a:t> Inversez les rôles toutes les </a:t>
                      </a:r>
                      <a:r>
                        <a:rPr lang="fr" sz="1500" u="sng">
                          <a:solidFill>
                            <a:schemeClr val="dk1"/>
                          </a:solidFill>
                          <a:latin typeface="Roboto"/>
                          <a:ea typeface="Roboto"/>
                          <a:cs typeface="Roboto"/>
                          <a:sym typeface="Roboto"/>
                        </a:rPr>
                        <a:t>4 minutes</a:t>
                      </a:r>
                      <a:r>
                        <a:rPr lang="fr" sz="1500">
                          <a:solidFill>
                            <a:schemeClr val="dk1"/>
                          </a:solidFill>
                          <a:latin typeface="Roboto"/>
                          <a:ea typeface="Roboto"/>
                          <a:cs typeface="Roboto"/>
                          <a:sym typeface="Roboto"/>
                        </a:rPr>
                        <a:t>, faites commencer l’élève n°2 mais conservez l’ordre de passage.</a:t>
                      </a:r>
                      <a:endParaRPr sz="1500">
                        <a:solidFill>
                          <a:schemeClr val="dk1"/>
                        </a:solidFill>
                        <a:latin typeface="Roboto"/>
                        <a:ea typeface="Roboto"/>
                        <a:cs typeface="Roboto"/>
                        <a:sym typeface="Roboto"/>
                      </a:endParaRPr>
                    </a:p>
                    <a:p>
                      <a:pPr indent="-323850" lvl="0" marL="630000" rtl="0" algn="l">
                        <a:spcBef>
                          <a:spcPts val="1000"/>
                        </a:spcBef>
                        <a:spcAft>
                          <a:spcPts val="0"/>
                        </a:spcAft>
                        <a:buClr>
                          <a:schemeClr val="dk1"/>
                        </a:buClr>
                        <a:buSzPts val="1500"/>
                        <a:buFont typeface="Roboto"/>
                        <a:buChar char="❏"/>
                      </a:pPr>
                      <a:r>
                        <a:rPr lang="fr" sz="1500">
                          <a:solidFill>
                            <a:schemeClr val="dk1"/>
                          </a:solidFill>
                          <a:latin typeface="Roboto"/>
                          <a:ea typeface="Roboto"/>
                          <a:cs typeface="Roboto"/>
                          <a:sym typeface="Roboto"/>
                        </a:rPr>
                        <a:t>En marquant les points d’articulation comme s’il s’agissait d’un mannequin, dessinez d’abord votre camarade </a:t>
                      </a:r>
                      <a:r>
                        <a:rPr lang="fr" sz="1500">
                          <a:solidFill>
                            <a:schemeClr val="dk1"/>
                          </a:solidFill>
                          <a:latin typeface="Roboto"/>
                          <a:ea typeface="Roboto"/>
                          <a:cs typeface="Roboto"/>
                          <a:sym typeface="Roboto"/>
                        </a:rPr>
                        <a:t>debout face à vous les bras écartés.</a:t>
                      </a:r>
                      <a:endParaRPr sz="1500">
                        <a:solidFill>
                          <a:schemeClr val="dk1"/>
                        </a:solidFill>
                        <a:latin typeface="Roboto"/>
                        <a:ea typeface="Roboto"/>
                        <a:cs typeface="Roboto"/>
                        <a:sym typeface="Roboto"/>
                      </a:endParaRPr>
                    </a:p>
                    <a:p>
                      <a:pPr indent="-323850" lvl="0" marL="630000" rtl="0" algn="l">
                        <a:spcBef>
                          <a:spcPts val="1000"/>
                        </a:spcBef>
                        <a:spcAft>
                          <a:spcPts val="0"/>
                        </a:spcAft>
                        <a:buClr>
                          <a:schemeClr val="dk1"/>
                        </a:buClr>
                        <a:buSzPts val="1500"/>
                        <a:buFont typeface="Roboto"/>
                        <a:buChar char="❏"/>
                      </a:pPr>
                      <a:r>
                        <a:rPr lang="fr" sz="1500">
                          <a:solidFill>
                            <a:schemeClr val="dk1"/>
                          </a:solidFill>
                          <a:latin typeface="Roboto"/>
                          <a:ea typeface="Roboto"/>
                          <a:cs typeface="Roboto"/>
                          <a:sym typeface="Roboto"/>
                        </a:rPr>
                        <a:t>Puis, </a:t>
                      </a:r>
                      <a:r>
                        <a:rPr lang="fr" sz="1500">
                          <a:solidFill>
                            <a:schemeClr val="dk1"/>
                          </a:solidFill>
                          <a:latin typeface="Roboto"/>
                          <a:ea typeface="Roboto"/>
                          <a:cs typeface="Roboto"/>
                          <a:sym typeface="Roboto"/>
                        </a:rPr>
                        <a:t>de profil assi sur une chaise.</a:t>
                      </a:r>
                      <a:endParaRPr sz="1500">
                        <a:solidFill>
                          <a:schemeClr val="dk1"/>
                        </a:solidFill>
                        <a:latin typeface="Roboto"/>
                        <a:ea typeface="Roboto"/>
                        <a:cs typeface="Roboto"/>
                        <a:sym typeface="Roboto"/>
                      </a:endParaRPr>
                    </a:p>
                    <a:p>
                      <a:pPr indent="-323850" lvl="0" marL="630000" rtl="0" algn="l">
                        <a:spcBef>
                          <a:spcPts val="1000"/>
                        </a:spcBef>
                        <a:spcAft>
                          <a:spcPts val="1000"/>
                        </a:spcAft>
                        <a:buClr>
                          <a:schemeClr val="dk1"/>
                        </a:buClr>
                        <a:buSzPts val="1500"/>
                        <a:buFont typeface="Roboto"/>
                        <a:buChar char="❏"/>
                      </a:pPr>
                      <a:r>
                        <a:rPr lang="fr" sz="1500">
                          <a:solidFill>
                            <a:schemeClr val="dk1"/>
                          </a:solidFill>
                          <a:latin typeface="Roboto"/>
                          <a:ea typeface="Roboto"/>
                          <a:cs typeface="Roboto"/>
                          <a:sym typeface="Roboto"/>
                        </a:rPr>
                        <a:t>Enfin, en plongé, assi accroupi par terre.</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4" hMerge="1"/>
                <a:tc rowSpan="4" hMerge="1"/>
                <a:tc rowSpan="4" hMerge="1"/>
                <a:tc rowSpan="4" hMerge="1"/>
                <a:tc gridSpan="4" rowSpan="3">
                  <a:txBody>
                    <a:bodyPr/>
                    <a:lstStyle/>
                    <a:p>
                      <a:pPr indent="0" lvl="0" marL="0" rtl="0" algn="l">
                        <a:spcBef>
                          <a:spcPts val="0"/>
                        </a:spcBef>
                        <a:spcAft>
                          <a:spcPts val="0"/>
                        </a:spcAft>
                        <a:buNone/>
                      </a:pPr>
                      <a:r>
                        <a:rPr lang="fr" sz="1500">
                          <a:solidFill>
                            <a:schemeClr val="accent1"/>
                          </a:solidFill>
                          <a:latin typeface="Roboto"/>
                          <a:ea typeface="Roboto"/>
                          <a:cs typeface="Roboto"/>
                          <a:sym typeface="Roboto"/>
                        </a:rPr>
                        <a:t>/!\ Tous les corps sont différents. Pour bien dessiner d’observation, il faut connaître les proportions générales du corps humain (en suivant les repères dégagés précédemment). </a:t>
                      </a:r>
                      <a:r>
                        <a:rPr lang="fr" sz="1500">
                          <a:solidFill>
                            <a:srgbClr val="FF00FF"/>
                          </a:solidFill>
                          <a:latin typeface="Roboto"/>
                          <a:ea typeface="Roboto"/>
                          <a:cs typeface="Roboto"/>
                          <a:sym typeface="Roboto"/>
                        </a:rPr>
                        <a:t>Mais il faut aussi savoir remarquer ce qui rend unique le corps de notre modèle et en rendre compte dans son dessin.</a:t>
                      </a:r>
                      <a:endParaRPr>
                        <a:solidFill>
                          <a:srgbClr val="FF00FF"/>
                        </a:solidFill>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3" hMerge="1"/>
                <a:tc rowSpan="3" hMerge="1"/>
                <a:tc rowSpan="3"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gridSpan="5" vMerge="1"/>
                <a:tc hMerge="1" vMerge="1"/>
                <a:tc hMerge="1" vMerge="1"/>
                <a:tc hMerge="1" vMerge="1"/>
                <a:tc hMerge="1" vMerge="1"/>
                <a:tc gridSpan="4" vMerge="1"/>
                <a:tc hMerge="1"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5" vMerge="1"/>
                <a:tc hMerge="1" vMerge="1"/>
                <a:tc hMerge="1" vMerge="1"/>
                <a:tc hMerge="1" vMerge="1"/>
                <a:tc hMerge="1" vMerge="1"/>
                <a:tc gridSpan="4" vMerge="1"/>
                <a:tc hMerge="1" vMerge="1"/>
                <a:tc hMerge="1" vMerge="1"/>
                <a:tc hMerge="1" vMerge="1"/>
                <a:tc>
                  <a:txBody>
                    <a:bodyPr/>
                    <a:lstStyle/>
                    <a:p>
                      <a:pPr indent="0" lvl="0" marL="0" rtl="0" algn="ctr">
                        <a:spcBef>
                          <a:spcPts val="0"/>
                        </a:spcBef>
                        <a:spcAft>
                          <a:spcPts val="0"/>
                        </a:spcAft>
                        <a:buNone/>
                      </a:pPr>
                      <a:r>
                        <a:rPr lang="fr" sz="2000">
                          <a:latin typeface="Roboto"/>
                          <a:ea typeface="Roboto"/>
                          <a:cs typeface="Roboto"/>
                          <a:sym typeface="Roboto"/>
                        </a:rPr>
                        <a:t>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5" vMerge="1"/>
                <a:tc hMerge="1" vMerge="1"/>
                <a:tc hMerge="1" vMerge="1"/>
                <a:tc hMerge="1" vMerge="1"/>
                <a:tc hMerge="1" vMerge="1"/>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1" name="Shape 421"/>
        <p:cNvGrpSpPr/>
        <p:nvPr/>
      </p:nvGrpSpPr>
      <p:grpSpPr>
        <a:xfrm>
          <a:off x="0" y="0"/>
          <a:ext cx="0" cy="0"/>
          <a:chOff x="0" y="0"/>
          <a:chExt cx="0" cy="0"/>
        </a:xfrm>
      </p:grpSpPr>
      <p:sp>
        <p:nvSpPr>
          <p:cNvPr id="422" name="Google Shape;422;p46"/>
          <p:cNvSpPr txBox="1"/>
          <p:nvPr/>
        </p:nvSpPr>
        <p:spPr>
          <a:xfrm>
            <a:off x="558975" y="58355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P O S T U R E</a:t>
            </a:r>
            <a:endParaRPr>
              <a:solidFill>
                <a:srgbClr val="FF00FF"/>
              </a:solidFill>
            </a:endParaRPr>
          </a:p>
        </p:txBody>
      </p:sp>
      <p:sp>
        <p:nvSpPr>
          <p:cNvPr id="423" name="Google Shape;423;p46"/>
          <p:cNvSpPr txBox="1"/>
          <p:nvPr/>
        </p:nvSpPr>
        <p:spPr>
          <a:xfrm>
            <a:off x="558975" y="583550"/>
            <a:ext cx="2968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chemeClr val="accent1"/>
                </a:solidFill>
                <a:latin typeface="Roboto"/>
                <a:ea typeface="Roboto"/>
                <a:cs typeface="Roboto"/>
                <a:sym typeface="Roboto"/>
              </a:rPr>
              <a:t>P O S T U R E</a:t>
            </a:r>
            <a:endParaRPr>
              <a:solidFill>
                <a:schemeClr val="accent1"/>
              </a:solidFill>
            </a:endParaRPr>
          </a:p>
        </p:txBody>
      </p:sp>
      <p:graphicFrame>
        <p:nvGraphicFramePr>
          <p:cNvPr id="424" name="Google Shape;424;p46"/>
          <p:cNvGraphicFramePr/>
          <p:nvPr/>
        </p:nvGraphicFramePr>
        <p:xfrm>
          <a:off x="0" y="-45720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4" rowSpan="7">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7" hMerge="1"/>
                <a:tc rowSpan="7" hMerge="1"/>
                <a:tc rowSpan="7" hMerge="1"/>
              </a:tr>
              <a:tr h="8572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3">
                  <a:txBody>
                    <a:bodyPr/>
                    <a:lstStyle/>
                    <a:p>
                      <a:pPr indent="0" lvl="0" marL="0" rtl="0" algn="ctr">
                        <a:spcBef>
                          <a:spcPts val="0"/>
                        </a:spcBef>
                        <a:spcAft>
                          <a:spcPts val="0"/>
                        </a:spcAft>
                        <a:buClr>
                          <a:schemeClr val="dk1"/>
                        </a:buClr>
                        <a:buSzPts val="1100"/>
                        <a:buFont typeface="Arial"/>
                        <a:buNone/>
                      </a:pPr>
                      <a:r>
                        <a:rPr lang="fr" sz="2000">
                          <a:solidFill>
                            <a:schemeClr val="dk1"/>
                          </a:solidFill>
                          <a:latin typeface="Roboto"/>
                          <a:ea typeface="Roboto"/>
                          <a:cs typeface="Roboto"/>
                          <a:sym typeface="Roboto"/>
                        </a:rPr>
                        <a:t>P O S T U R E</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4" vMerge="1"/>
                <a:tc hMerge="1" vMerge="1"/>
                <a:tc hMerge="1" vMerge="1"/>
                <a:tc hMerge="1" vMerge="1"/>
              </a:tr>
              <a:tr h="857250">
                <a:tc gridSpan="7" rowSpan="4">
                  <a:txBody>
                    <a:bodyPr/>
                    <a:lstStyle/>
                    <a:p>
                      <a:pPr indent="0" lvl="0" marL="269999" rtl="0" algn="r">
                        <a:spcBef>
                          <a:spcPts val="0"/>
                        </a:spcBef>
                        <a:spcAft>
                          <a:spcPts val="0"/>
                        </a:spcAft>
                        <a:buNone/>
                      </a:pPr>
                      <a:r>
                        <a:rPr lang="fr" sz="1500">
                          <a:solidFill>
                            <a:schemeClr val="accent1"/>
                          </a:solidFill>
                          <a:latin typeface="Roboto"/>
                          <a:ea typeface="Roboto"/>
                          <a:cs typeface="Roboto"/>
                          <a:sym typeface="Roboto"/>
                        </a:rPr>
                        <a:t>Dessiner un corps à la silhouette et aux proportions justes ne suffit pas à faire un dessin d’après modèle vivant réussi. Il faut aussi planter correctement son personnage au sol et représenter la posture qu’il adopte avec fidélité et dynamisme.</a:t>
                      </a:r>
                      <a:endParaRPr sz="1500">
                        <a:solidFill>
                          <a:schemeClr val="accent1"/>
                        </a:solidFill>
                        <a:latin typeface="Roboto"/>
                        <a:ea typeface="Roboto"/>
                        <a:cs typeface="Roboto"/>
                        <a:sym typeface="Roboto"/>
                      </a:endParaRPr>
                    </a:p>
                    <a:p>
                      <a:pPr indent="0" lvl="0" marL="269999" rtl="0" algn="r">
                        <a:spcBef>
                          <a:spcPts val="1000"/>
                        </a:spcBef>
                        <a:spcAft>
                          <a:spcPts val="0"/>
                        </a:spcAft>
                        <a:buNone/>
                      </a:pPr>
                      <a:r>
                        <a:rPr lang="fr" sz="1500">
                          <a:solidFill>
                            <a:srgbClr val="FF00FF"/>
                          </a:solidFill>
                          <a:latin typeface="Roboto"/>
                          <a:ea typeface="Roboto"/>
                          <a:cs typeface="Roboto"/>
                          <a:sym typeface="Roboto"/>
                        </a:rPr>
                        <a:t>La posture comprend l’équilibre et la gestuelle. L’équilibre de la pose est </a:t>
                      </a:r>
                      <a:r>
                        <a:rPr lang="fr" sz="1500">
                          <a:solidFill>
                            <a:srgbClr val="FF00FF"/>
                          </a:solidFill>
                          <a:latin typeface="Roboto"/>
                          <a:ea typeface="Roboto"/>
                          <a:cs typeface="Roboto"/>
                          <a:sym typeface="Roboto"/>
                        </a:rPr>
                        <a:t>élément</a:t>
                      </a:r>
                      <a:r>
                        <a:rPr lang="fr" sz="1500">
                          <a:solidFill>
                            <a:srgbClr val="FF00FF"/>
                          </a:solidFill>
                          <a:latin typeface="Roboto"/>
                          <a:ea typeface="Roboto"/>
                          <a:cs typeface="Roboto"/>
                          <a:sym typeface="Roboto"/>
                        </a:rPr>
                        <a:t> essentiel, car le corps ne peut se pencher au-delà d’une certaine limite sans tomber. Le déplacement, même minime, d’un membre affecte l’ensemble du corps. Par ailleurs, le dynamisme de la pose, ou la gestuelle, permet l’expressivité du corps lui-même. En Bd ou en animation la posture permet même souvent de représenter la personnalité du personnage.    </a:t>
                      </a:r>
                      <a:endParaRPr sz="1500">
                        <a:solidFill>
                          <a:srgbClr val="FF00FF"/>
                        </a:solidFill>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rowSpan="4" hMerge="1"/>
                <a:tc rowSpan="4" hMerge="1"/>
                <a:tc rowSpan="4" hMerge="1"/>
                <a:tc rowSpan="4" hMerge="1"/>
                <a:tc rowSpan="4" hMerge="1"/>
                <a:tc rowSpan="4" hMerge="1"/>
                <a:tc gridSpan="4" vMerge="1"/>
                <a:tc hMerge="1" vMerge="1"/>
                <a:tc hMerge="1" vMerge="1"/>
                <a:tc hMerge="1" vMerge="1"/>
              </a:tr>
              <a:tr h="857250">
                <a:tc gridSpan="7" vMerge="1"/>
                <a:tc hMerge="1" vMerge="1"/>
                <a:tc hMerge="1" vMerge="1"/>
                <a:tc hMerge="1" vMerge="1"/>
                <a:tc hMerge="1" vMerge="1"/>
                <a:tc hMerge="1" vMerge="1"/>
                <a:tc hMerge="1" vMerge="1"/>
                <a:tc gridSpan="4" vMerge="1"/>
                <a:tc hMerge="1" vMerge="1"/>
                <a:tc hMerge="1" vMerge="1"/>
                <a:tc hMerge="1" vMerge="1"/>
              </a:tr>
              <a:tr h="857250">
                <a:tc gridSpan="7" vMerge="1"/>
                <a:tc hMerge="1" vMerge="1"/>
                <a:tc hMerge="1" vMerge="1"/>
                <a:tc hMerge="1" vMerge="1"/>
                <a:tc hMerge="1" vMerge="1"/>
                <a:tc hMerge="1" vMerge="1"/>
                <a:tc hMerge="1" vMerge="1"/>
                <a:tc gridSpan="4" vMerge="1"/>
                <a:tc hMerge="1" vMerge="1"/>
                <a:tc hMerge="1" vMerge="1"/>
                <a:tc hMerge="1" vMerge="1"/>
              </a:tr>
              <a:tr h="857250">
                <a:tc gridSpan="7" vMerge="1"/>
                <a:tc hMerge="1" vMerge="1"/>
                <a:tc hMerge="1" vMerge="1"/>
                <a:tc hMerge="1" vMerge="1"/>
                <a:tc hMerge="1" vMerge="1"/>
                <a:tc hMerge="1" vMerge="1"/>
                <a:tc hMerge="1" vMerge="1"/>
                <a:tc gridSpan="4" vMerge="1"/>
                <a:tc hMerge="1" vMerge="1"/>
                <a:tc hMerge="1" vMerge="1"/>
                <a:tc hMerge="1" vMerge="1"/>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4" vMerge="1"/>
                <a:tc hMerge="1" vMerge="1"/>
                <a:tc hMerge="1" vMerge="1"/>
                <a:tc hMerge="1" vMerge="1"/>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pic>
        <p:nvPicPr>
          <p:cNvPr id="425" name="Google Shape;425;p46"/>
          <p:cNvPicPr preferRelativeResize="0"/>
          <p:nvPr/>
        </p:nvPicPr>
        <p:blipFill>
          <a:blip r:embed="rId3">
            <a:alphaModFix/>
          </a:blip>
          <a:stretch>
            <a:fillRect/>
          </a:stretch>
        </p:blipFill>
        <p:spPr>
          <a:xfrm>
            <a:off x="5918909" y="296563"/>
            <a:ext cx="3068717" cy="439797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9" name="Shape 429"/>
        <p:cNvGrpSpPr/>
        <p:nvPr/>
      </p:nvGrpSpPr>
      <p:grpSpPr>
        <a:xfrm>
          <a:off x="0" y="0"/>
          <a:ext cx="0" cy="0"/>
          <a:chOff x="0" y="0"/>
          <a:chExt cx="0" cy="0"/>
        </a:xfrm>
      </p:grpSpPr>
      <p:sp>
        <p:nvSpPr>
          <p:cNvPr id="430" name="Google Shape;430;p47"/>
          <p:cNvSpPr txBox="1"/>
          <p:nvPr/>
        </p:nvSpPr>
        <p:spPr>
          <a:xfrm>
            <a:off x="3533450" y="560950"/>
            <a:ext cx="384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5</a:t>
            </a:r>
            <a:endParaRPr>
              <a:solidFill>
                <a:srgbClr val="FF00FF"/>
              </a:solidFill>
            </a:endParaRPr>
          </a:p>
        </p:txBody>
      </p:sp>
      <p:graphicFrame>
        <p:nvGraphicFramePr>
          <p:cNvPr id="431" name="Google Shape;431;p47"/>
          <p:cNvGraphicFramePr/>
          <p:nvPr/>
        </p:nvGraphicFramePr>
        <p:xfrm>
          <a:off x="0" y="-134005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2" rowSpan="5">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rowSpan="5" hMerge="1"/>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gridSpan="3">
                  <a:txBody>
                    <a:bodyPr/>
                    <a:lstStyle/>
                    <a:p>
                      <a:pPr indent="0" lvl="0" marL="0" rtl="0" algn="ctr">
                        <a:spcBef>
                          <a:spcPts val="0"/>
                        </a:spcBef>
                        <a:spcAft>
                          <a:spcPts val="0"/>
                        </a:spcAft>
                        <a:buNone/>
                      </a:pPr>
                      <a:r>
                        <a:rPr lang="fr" sz="2000">
                          <a:latin typeface="Roboto"/>
                          <a:ea typeface="Roboto"/>
                          <a:cs typeface="Roboto"/>
                          <a:sym typeface="Roboto"/>
                        </a:rPr>
                        <a:t>E  X  E  R  C  I  C  E</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a:txBody>
                    <a:bodyPr/>
                    <a:lstStyle/>
                    <a:p>
                      <a:pPr indent="0" lvl="0" marL="0" rtl="0" algn="ctr">
                        <a:spcBef>
                          <a:spcPts val="0"/>
                        </a:spcBef>
                        <a:spcAft>
                          <a:spcPts val="0"/>
                        </a:spcAft>
                        <a:buClr>
                          <a:schemeClr val="dk1"/>
                        </a:buClr>
                        <a:buSzPts val="1100"/>
                        <a:buFont typeface="Arial"/>
                        <a:buNone/>
                      </a:pPr>
                      <a:r>
                        <a:rPr lang="fr" sz="2000">
                          <a:solidFill>
                            <a:schemeClr val="dk1"/>
                          </a:solidFill>
                          <a:latin typeface="Roboto"/>
                          <a:ea typeface="Roboto"/>
                          <a:cs typeface="Roboto"/>
                          <a:sym typeface="Roboto"/>
                        </a:rPr>
                        <a:t>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2" vMerge="1"/>
                <a:tc hMerge="1" vMerge="1"/>
                <a:tc gridSpan="3">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hMerge="1"/>
                <a:tc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gridSpan="2">
                  <a:txBody>
                    <a:bodyPr/>
                    <a:lstStyle/>
                    <a:p>
                      <a:pPr indent="0" lvl="0" marL="179999" rtl="0" algn="r">
                        <a:spcBef>
                          <a:spcPts val="0"/>
                        </a:spcBef>
                        <a:spcAft>
                          <a:spcPts val="0"/>
                        </a:spcAft>
                        <a:buNone/>
                      </a:pPr>
                      <a:r>
                        <a:rPr lang="fr" sz="1500">
                          <a:latin typeface="Roboto"/>
                          <a:ea typeface="Roboto"/>
                          <a:cs typeface="Roboto"/>
                          <a:sym typeface="Roboto"/>
                        </a:rPr>
                        <a:t>&lt; 2 minutes</a:t>
                      </a:r>
                      <a:endParaRPr sz="1500">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tcPr>
                </a:tc>
                <a:tc hMerge="1"/>
                <a:tc gridSpan="3">
                  <a:txBody>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p o s t u r e</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gridSpan="2" vMerge="1"/>
                <a:tc hMerge="1" vMerge="1"/>
                <a:tc gridSpan="3">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hMerge="1"/>
                <a:tc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9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4" rowSpan="3">
                  <a:txBody>
                    <a:bodyPr/>
                    <a:lstStyle/>
                    <a:p>
                      <a:pPr indent="-323850" lvl="0" marL="450000" rtl="0" algn="l">
                        <a:spcBef>
                          <a:spcPts val="0"/>
                        </a:spcBef>
                        <a:spcAft>
                          <a:spcPts val="0"/>
                        </a:spcAft>
                        <a:buClr>
                          <a:schemeClr val="dk1"/>
                        </a:buClr>
                        <a:buSzPts val="1500"/>
                        <a:buFont typeface="Roboto"/>
                        <a:buChar char="❏"/>
                      </a:pPr>
                      <a:r>
                        <a:rPr lang="fr" sz="1500">
                          <a:solidFill>
                            <a:schemeClr val="dk1"/>
                          </a:solidFill>
                          <a:latin typeface="Roboto"/>
                          <a:ea typeface="Roboto"/>
                          <a:cs typeface="Roboto"/>
                          <a:sym typeface="Roboto"/>
                        </a:rPr>
                        <a:t>Par groupe de 2, l’un fait l’exercice pendant que l’autre l’observe, puis inversez. </a:t>
                      </a:r>
                      <a:endParaRPr sz="1500">
                        <a:solidFill>
                          <a:schemeClr val="dk1"/>
                        </a:solidFill>
                        <a:latin typeface="Roboto"/>
                        <a:ea typeface="Roboto"/>
                        <a:cs typeface="Roboto"/>
                        <a:sym typeface="Roboto"/>
                      </a:endParaRPr>
                    </a:p>
                    <a:p>
                      <a:pPr indent="-323850" lvl="0" marL="450000" rtl="0" algn="l">
                        <a:spcBef>
                          <a:spcPts val="1000"/>
                        </a:spcBef>
                        <a:spcAft>
                          <a:spcPts val="0"/>
                        </a:spcAft>
                        <a:buClr>
                          <a:schemeClr val="dk1"/>
                        </a:buClr>
                        <a:buSzPts val="1500"/>
                        <a:buFont typeface="Roboto"/>
                        <a:buChar char="❏"/>
                      </a:pPr>
                      <a:r>
                        <a:rPr lang="fr" sz="1500">
                          <a:solidFill>
                            <a:schemeClr val="dk1"/>
                          </a:solidFill>
                          <a:latin typeface="Roboto"/>
                          <a:ea typeface="Roboto"/>
                          <a:cs typeface="Roboto"/>
                          <a:sym typeface="Roboto"/>
                        </a:rPr>
                        <a:t>Tenez-vous les jambes écartées, le poids de votre corps également réparti sur celles-ci. Puis déportez votre poids sur la jambe gauche. </a:t>
                      </a:r>
                      <a:endParaRPr sz="1500">
                        <a:solidFill>
                          <a:schemeClr val="dk1"/>
                        </a:solidFill>
                        <a:latin typeface="Roboto"/>
                        <a:ea typeface="Roboto"/>
                        <a:cs typeface="Roboto"/>
                        <a:sym typeface="Roboto"/>
                      </a:endParaRPr>
                    </a:p>
                    <a:p>
                      <a:pPr indent="-323850" lvl="0" marL="450000" rtl="0" algn="l">
                        <a:spcBef>
                          <a:spcPts val="1000"/>
                        </a:spcBef>
                        <a:spcAft>
                          <a:spcPts val="1000"/>
                        </a:spcAft>
                        <a:buClr>
                          <a:schemeClr val="dk1"/>
                        </a:buClr>
                        <a:buSzPts val="1500"/>
                        <a:buFont typeface="Roboto"/>
                        <a:buChar char="❏"/>
                      </a:pPr>
                      <a:r>
                        <a:rPr lang="fr" sz="1500">
                          <a:solidFill>
                            <a:schemeClr val="dk1"/>
                          </a:solidFill>
                          <a:latin typeface="Roboto"/>
                          <a:ea typeface="Roboto"/>
                          <a:cs typeface="Roboto"/>
                          <a:sym typeface="Roboto"/>
                        </a:rPr>
                        <a:t>Que remarquez-vous ? </a:t>
                      </a:r>
                      <a:endParaRPr sz="15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3" hMerge="1"/>
                <a:tc rowSpan="3" hMerge="1"/>
                <a:tc rowSpan="3" hMerge="1"/>
                <a:tc gridSpan="2" vMerge="1"/>
                <a:tc hMerge="1" vMerge="1"/>
                <a:tc gridSpan="4">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tcPr>
                </a:tc>
                <a:tc hMerge="1"/>
                <a:tc hMerge="1"/>
                <a:tc hMerge="1"/>
              </a:tr>
              <a:tr h="88100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4" vMerge="1"/>
                <a:tc hMerge="1" vMerge="1"/>
                <a:tc hMerge="1" vMerge="1"/>
                <a:tc hMerge="1" vMerge="1"/>
                <a:tc gridSpan="2" vMerge="1"/>
                <a:tc hMerge="1" vMerge="1"/>
                <a:tc gridSpan="3">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c hMerge="1"/>
                <a:tc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4" vMerge="1"/>
                <a:tc hMerge="1" vMerge="1"/>
                <a:tc hMerge="1" vMerge="1"/>
                <a:tc hMerge="1" vMerge="1"/>
                <a:tc gridSpan="6" rowSpan="2">
                  <a:txBody>
                    <a:bodyPr/>
                    <a:lstStyle/>
                    <a:p>
                      <a:pPr indent="0" lvl="0" marL="0" rtl="0" algn="l">
                        <a:spcBef>
                          <a:spcPts val="0"/>
                        </a:spcBef>
                        <a:spcAft>
                          <a:spcPts val="0"/>
                        </a:spcAft>
                        <a:buNone/>
                      </a:pPr>
                      <a:r>
                        <a:t/>
                      </a:r>
                      <a:endParaRPr/>
                    </a:p>
                  </a:txBody>
                  <a:tcPr marT="91425" marB="91425" marR="91425" marL="91425" anchor="ctr"/>
                </a:tc>
                <a:tc rowSpan="2" hMerge="1"/>
                <a:tc rowSpan="2" hMerge="1"/>
                <a:tc rowSpan="2" hMerge="1"/>
                <a:tc rowSpan="2" hMerge="1"/>
                <a:tc rowSpan="2" hMerge="1"/>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gridSpan="6" vMerge="1"/>
                <a:tc hMerge="1" vMerge="1"/>
                <a:tc hMerge="1" vMerge="1"/>
                <a:tc hMerge="1" vMerge="1"/>
                <a:tc hMerge="1" vMerge="1"/>
                <a:tc hMerge="1" vMerge="1"/>
              </a:tr>
            </a:tbl>
          </a:graphicData>
        </a:graphic>
      </p:graphicFrame>
      <p:sp>
        <p:nvSpPr>
          <p:cNvPr id="432" name="Google Shape;432;p47"/>
          <p:cNvSpPr txBox="1"/>
          <p:nvPr/>
        </p:nvSpPr>
        <p:spPr>
          <a:xfrm>
            <a:off x="3572755" y="560950"/>
            <a:ext cx="384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4A86E8"/>
                </a:solidFill>
                <a:latin typeface="Roboto"/>
                <a:ea typeface="Roboto"/>
                <a:cs typeface="Roboto"/>
                <a:sym typeface="Roboto"/>
              </a:rPr>
              <a:t>5</a:t>
            </a:r>
            <a:endParaRPr>
              <a:solidFill>
                <a:srgbClr val="4A86E8"/>
              </a:solidFill>
            </a:endParaRPr>
          </a:p>
        </p:txBody>
      </p:sp>
      <p:sp>
        <p:nvSpPr>
          <p:cNvPr id="433" name="Google Shape;433;p47"/>
          <p:cNvSpPr txBox="1"/>
          <p:nvPr/>
        </p:nvSpPr>
        <p:spPr>
          <a:xfrm>
            <a:off x="550275" y="56095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E  X  E  R  C  I  C  E</a:t>
            </a:r>
            <a:endParaRPr sz="2000">
              <a:solidFill>
                <a:srgbClr val="FF00FF"/>
              </a:solidFill>
              <a:latin typeface="Roboto"/>
              <a:ea typeface="Roboto"/>
              <a:cs typeface="Roboto"/>
              <a:sym typeface="Roboto"/>
            </a:endParaRPr>
          </a:p>
        </p:txBody>
      </p:sp>
      <p:sp>
        <p:nvSpPr>
          <p:cNvPr id="434" name="Google Shape;434;p47"/>
          <p:cNvSpPr txBox="1"/>
          <p:nvPr/>
        </p:nvSpPr>
        <p:spPr>
          <a:xfrm>
            <a:off x="654225" y="560950"/>
            <a:ext cx="2803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4A86E8"/>
                </a:solidFill>
                <a:latin typeface="Roboto"/>
                <a:ea typeface="Roboto"/>
                <a:cs typeface="Roboto"/>
                <a:sym typeface="Roboto"/>
              </a:rPr>
              <a:t>E  X  E  R  C  I  C  E</a:t>
            </a:r>
            <a:endParaRPr sz="2000">
              <a:solidFill>
                <a:srgbClr val="4A86E8"/>
              </a:solidFill>
              <a:latin typeface="Roboto"/>
              <a:ea typeface="Roboto"/>
              <a:cs typeface="Roboto"/>
              <a:sym typeface="Roboto"/>
            </a:endParaRPr>
          </a:p>
        </p:txBody>
      </p:sp>
      <p:sp>
        <p:nvSpPr>
          <p:cNvPr id="435" name="Google Shape;435;p47"/>
          <p:cNvSpPr txBox="1"/>
          <p:nvPr/>
        </p:nvSpPr>
        <p:spPr>
          <a:xfrm>
            <a:off x="4408725" y="3862600"/>
            <a:ext cx="4362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fr" sz="1500">
                <a:solidFill>
                  <a:srgbClr val="FF00FF"/>
                </a:solidFill>
                <a:latin typeface="Roboto"/>
                <a:ea typeface="Roboto"/>
                <a:cs typeface="Roboto"/>
                <a:sym typeface="Roboto"/>
              </a:rPr>
              <a:t>L</a:t>
            </a:r>
            <a:r>
              <a:rPr lang="fr" sz="1500">
                <a:solidFill>
                  <a:srgbClr val="FF00FF"/>
                </a:solidFill>
                <a:latin typeface="Roboto"/>
                <a:ea typeface="Roboto"/>
                <a:cs typeface="Roboto"/>
                <a:sym typeface="Roboto"/>
              </a:rPr>
              <a:t>a hanche gauche se soulève tandis que l’épaule droite s’incline vers le bas pour compenser le déplacement du centre de gravité et vous permettre de conserver l’équilibre</a:t>
            </a:r>
            <a:endParaRPr>
              <a:solidFill>
                <a:srgbClr val="FF00FF"/>
              </a:solidFill>
            </a:endParaRPr>
          </a:p>
        </p:txBody>
      </p:sp>
      <p:pic>
        <p:nvPicPr>
          <p:cNvPr id="436" name="Google Shape;436;p47"/>
          <p:cNvPicPr preferRelativeResize="0"/>
          <p:nvPr/>
        </p:nvPicPr>
        <p:blipFill>
          <a:blip r:embed="rId3">
            <a:alphaModFix/>
          </a:blip>
          <a:stretch>
            <a:fillRect/>
          </a:stretch>
        </p:blipFill>
        <p:spPr>
          <a:xfrm>
            <a:off x="4269850" y="220509"/>
            <a:ext cx="1441682" cy="3445067"/>
          </a:xfrm>
          <a:prstGeom prst="rect">
            <a:avLst/>
          </a:prstGeom>
          <a:noFill/>
          <a:ln>
            <a:noFill/>
          </a:ln>
        </p:spPr>
      </p:pic>
      <p:cxnSp>
        <p:nvCxnSpPr>
          <p:cNvPr id="437" name="Google Shape;437;p47"/>
          <p:cNvCxnSpPr/>
          <p:nvPr/>
        </p:nvCxnSpPr>
        <p:spPr>
          <a:xfrm>
            <a:off x="4634825" y="2317900"/>
            <a:ext cx="828600" cy="204600"/>
          </a:xfrm>
          <a:prstGeom prst="straightConnector1">
            <a:avLst/>
          </a:prstGeom>
          <a:noFill/>
          <a:ln cap="flat" cmpd="sng" w="19050">
            <a:solidFill>
              <a:srgbClr val="00FFFF"/>
            </a:solidFill>
            <a:prstDash val="solid"/>
            <a:round/>
            <a:headEnd len="med" w="med" type="none"/>
            <a:tailEnd len="med" w="med" type="none"/>
          </a:ln>
        </p:spPr>
      </p:cxnSp>
      <p:cxnSp>
        <p:nvCxnSpPr>
          <p:cNvPr id="438" name="Google Shape;438;p47"/>
          <p:cNvCxnSpPr/>
          <p:nvPr/>
        </p:nvCxnSpPr>
        <p:spPr>
          <a:xfrm>
            <a:off x="4647400" y="1359675"/>
            <a:ext cx="681600" cy="80700"/>
          </a:xfrm>
          <a:prstGeom prst="straightConnector1">
            <a:avLst/>
          </a:prstGeom>
          <a:noFill/>
          <a:ln cap="flat" cmpd="sng" w="19050">
            <a:solidFill>
              <a:srgbClr val="FF9900"/>
            </a:solidFill>
            <a:prstDash val="solid"/>
            <a:round/>
            <a:headEnd len="med" w="med" type="none"/>
            <a:tailEnd len="med" w="med" type="none"/>
          </a:ln>
        </p:spPr>
      </p:cxnSp>
      <p:cxnSp>
        <p:nvCxnSpPr>
          <p:cNvPr id="439" name="Google Shape;439;p47"/>
          <p:cNvCxnSpPr/>
          <p:nvPr/>
        </p:nvCxnSpPr>
        <p:spPr>
          <a:xfrm>
            <a:off x="4691825" y="3132000"/>
            <a:ext cx="1006500" cy="258300"/>
          </a:xfrm>
          <a:prstGeom prst="straightConnector1">
            <a:avLst/>
          </a:prstGeom>
          <a:noFill/>
          <a:ln cap="flat" cmpd="sng" w="19050">
            <a:solidFill>
              <a:srgbClr val="9900FF"/>
            </a:solidFill>
            <a:prstDash val="solid"/>
            <a:round/>
            <a:headEnd len="med" w="med" type="none"/>
            <a:tailEnd len="med" w="med" type="none"/>
          </a:ln>
        </p:spPr>
      </p:cxnSp>
      <p:cxnSp>
        <p:nvCxnSpPr>
          <p:cNvPr id="440" name="Google Shape;440;p47"/>
          <p:cNvCxnSpPr/>
          <p:nvPr/>
        </p:nvCxnSpPr>
        <p:spPr>
          <a:xfrm>
            <a:off x="4615188" y="834725"/>
            <a:ext cx="684300" cy="0"/>
          </a:xfrm>
          <a:prstGeom prst="straightConnector1">
            <a:avLst/>
          </a:prstGeom>
          <a:noFill/>
          <a:ln cap="flat" cmpd="sng" w="19050">
            <a:solidFill>
              <a:srgbClr val="0000FF"/>
            </a:solidFill>
            <a:prstDash val="solid"/>
            <a:round/>
            <a:headEnd len="med" w="med" type="none"/>
            <a:tailEnd len="med" w="med" type="none"/>
          </a:ln>
        </p:spPr>
      </p:cxnSp>
      <p:cxnSp>
        <p:nvCxnSpPr>
          <p:cNvPr id="441" name="Google Shape;441;p47"/>
          <p:cNvCxnSpPr/>
          <p:nvPr/>
        </p:nvCxnSpPr>
        <p:spPr>
          <a:xfrm>
            <a:off x="4938975" y="740850"/>
            <a:ext cx="0" cy="2713800"/>
          </a:xfrm>
          <a:prstGeom prst="straightConnector1">
            <a:avLst/>
          </a:prstGeom>
          <a:noFill/>
          <a:ln cap="flat" cmpd="sng" w="19050">
            <a:solidFill>
              <a:srgbClr val="FF0000"/>
            </a:solidFill>
            <a:prstDash val="solid"/>
            <a:round/>
            <a:headEnd len="med" w="med" type="none"/>
            <a:tailEnd len="med" w="med" type="triangle"/>
          </a:ln>
        </p:spPr>
      </p:cxnSp>
      <p:sp>
        <p:nvSpPr>
          <p:cNvPr id="442" name="Google Shape;442;p47"/>
          <p:cNvSpPr txBox="1"/>
          <p:nvPr/>
        </p:nvSpPr>
        <p:spPr>
          <a:xfrm>
            <a:off x="6045225" y="3136400"/>
            <a:ext cx="18378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2000">
                <a:solidFill>
                  <a:srgbClr val="FF0000"/>
                </a:solidFill>
                <a:latin typeface="Roboto"/>
                <a:ea typeface="Roboto"/>
                <a:cs typeface="Roboto"/>
                <a:sym typeface="Roboto"/>
              </a:rPr>
              <a:t>ligne d’aplomb</a:t>
            </a:r>
            <a:endParaRPr sz="2000">
              <a:solidFill>
                <a:srgbClr val="FF0000"/>
              </a:solidFill>
              <a:latin typeface="Roboto"/>
              <a:ea typeface="Roboto"/>
              <a:cs typeface="Roboto"/>
              <a:sym typeface="Roboto"/>
            </a:endParaRPr>
          </a:p>
        </p:txBody>
      </p:sp>
      <p:sp>
        <p:nvSpPr>
          <p:cNvPr id="443" name="Google Shape;443;p47"/>
          <p:cNvSpPr txBox="1"/>
          <p:nvPr/>
        </p:nvSpPr>
        <p:spPr>
          <a:xfrm>
            <a:off x="5957650" y="568025"/>
            <a:ext cx="18378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2000">
                <a:solidFill>
                  <a:srgbClr val="0000FF"/>
                </a:solidFill>
                <a:latin typeface="Roboto"/>
                <a:ea typeface="Roboto"/>
                <a:cs typeface="Roboto"/>
                <a:sym typeface="Roboto"/>
              </a:rPr>
              <a:t>ligne d’épaule</a:t>
            </a:r>
            <a:endParaRPr sz="2000">
              <a:solidFill>
                <a:srgbClr val="0000FF"/>
              </a:solidFill>
              <a:latin typeface="Roboto"/>
              <a:ea typeface="Roboto"/>
              <a:cs typeface="Roboto"/>
              <a:sym typeface="Roboto"/>
            </a:endParaRPr>
          </a:p>
        </p:txBody>
      </p:sp>
      <p:sp>
        <p:nvSpPr>
          <p:cNvPr id="444" name="Google Shape;444;p47"/>
          <p:cNvSpPr txBox="1"/>
          <p:nvPr/>
        </p:nvSpPr>
        <p:spPr>
          <a:xfrm>
            <a:off x="5957650" y="1435875"/>
            <a:ext cx="22002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2000">
                <a:solidFill>
                  <a:srgbClr val="FF9900"/>
                </a:solidFill>
                <a:latin typeface="Roboto"/>
                <a:ea typeface="Roboto"/>
                <a:cs typeface="Roboto"/>
                <a:sym typeface="Roboto"/>
              </a:rPr>
              <a:t>ligne de bassin</a:t>
            </a:r>
            <a:endParaRPr sz="2000">
              <a:solidFill>
                <a:srgbClr val="FF9900"/>
              </a:solidFill>
              <a:latin typeface="Roboto"/>
              <a:ea typeface="Roboto"/>
              <a:cs typeface="Roboto"/>
              <a:sym typeface="Roboto"/>
            </a:endParaRPr>
          </a:p>
        </p:txBody>
      </p:sp>
      <p:sp>
        <p:nvSpPr>
          <p:cNvPr id="445" name="Google Shape;445;p47"/>
          <p:cNvSpPr txBox="1"/>
          <p:nvPr/>
        </p:nvSpPr>
        <p:spPr>
          <a:xfrm>
            <a:off x="5957650" y="2303725"/>
            <a:ext cx="28680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2000">
                <a:solidFill>
                  <a:srgbClr val="00FFFF"/>
                </a:solidFill>
                <a:latin typeface="Roboto"/>
                <a:ea typeface="Roboto"/>
                <a:cs typeface="Roboto"/>
                <a:sym typeface="Roboto"/>
              </a:rPr>
              <a:t>l.</a:t>
            </a:r>
            <a:r>
              <a:rPr lang="fr" sz="2000">
                <a:solidFill>
                  <a:srgbClr val="FF0000"/>
                </a:solidFill>
                <a:latin typeface="Roboto"/>
                <a:ea typeface="Roboto"/>
                <a:cs typeface="Roboto"/>
                <a:sym typeface="Roboto"/>
              </a:rPr>
              <a:t> </a:t>
            </a:r>
            <a:r>
              <a:rPr lang="fr" sz="2000">
                <a:solidFill>
                  <a:srgbClr val="00FFFF"/>
                </a:solidFill>
                <a:latin typeface="Roboto"/>
                <a:ea typeface="Roboto"/>
                <a:cs typeface="Roboto"/>
                <a:sym typeface="Roboto"/>
              </a:rPr>
              <a:t>genou</a:t>
            </a:r>
            <a:r>
              <a:rPr lang="fr" sz="2000">
                <a:solidFill>
                  <a:srgbClr val="FF0000"/>
                </a:solidFill>
                <a:latin typeface="Roboto"/>
                <a:ea typeface="Roboto"/>
                <a:cs typeface="Roboto"/>
                <a:sym typeface="Roboto"/>
              </a:rPr>
              <a:t> </a:t>
            </a:r>
            <a:r>
              <a:rPr lang="fr" sz="2000">
                <a:solidFill>
                  <a:schemeClr val="dk1"/>
                </a:solidFill>
                <a:latin typeface="Roboto"/>
                <a:ea typeface="Roboto"/>
                <a:cs typeface="Roboto"/>
                <a:sym typeface="Roboto"/>
              </a:rPr>
              <a:t>&amp;</a:t>
            </a:r>
            <a:r>
              <a:rPr lang="fr" sz="2000">
                <a:solidFill>
                  <a:srgbClr val="FF0000"/>
                </a:solidFill>
                <a:latin typeface="Roboto"/>
                <a:ea typeface="Roboto"/>
                <a:cs typeface="Roboto"/>
                <a:sym typeface="Roboto"/>
              </a:rPr>
              <a:t> </a:t>
            </a:r>
            <a:r>
              <a:rPr lang="fr" sz="2000">
                <a:solidFill>
                  <a:srgbClr val="9900FF"/>
                </a:solidFill>
                <a:latin typeface="Roboto"/>
                <a:ea typeface="Roboto"/>
                <a:cs typeface="Roboto"/>
                <a:sym typeface="Roboto"/>
              </a:rPr>
              <a:t>l. cheville</a:t>
            </a:r>
            <a:endParaRPr sz="2000">
              <a:solidFill>
                <a:srgbClr val="9900FF"/>
              </a:solidFill>
              <a:latin typeface="Roboto"/>
              <a:ea typeface="Roboto"/>
              <a:cs typeface="Roboto"/>
              <a:sym typeface="Roboto"/>
            </a:endParaRPr>
          </a:p>
        </p:txBody>
      </p:sp>
      <p:cxnSp>
        <p:nvCxnSpPr>
          <p:cNvPr id="446" name="Google Shape;446;p47"/>
          <p:cNvCxnSpPr/>
          <p:nvPr/>
        </p:nvCxnSpPr>
        <p:spPr>
          <a:xfrm rot="10800000">
            <a:off x="4930875" y="294725"/>
            <a:ext cx="9300" cy="457200"/>
          </a:xfrm>
          <a:prstGeom prst="straightConnector1">
            <a:avLst/>
          </a:prstGeom>
          <a:noFill/>
          <a:ln cap="flat" cmpd="sng" w="19050">
            <a:solidFill>
              <a:srgbClr val="FF0000"/>
            </a:solidFill>
            <a:prstDash val="dot"/>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0" name="Shape 450"/>
        <p:cNvGrpSpPr/>
        <p:nvPr/>
      </p:nvGrpSpPr>
      <p:grpSpPr>
        <a:xfrm>
          <a:off x="0" y="0"/>
          <a:ext cx="0" cy="0"/>
          <a:chOff x="0" y="0"/>
          <a:chExt cx="0" cy="0"/>
        </a:xfrm>
      </p:grpSpPr>
      <p:graphicFrame>
        <p:nvGraphicFramePr>
          <p:cNvPr id="451" name="Google Shape;451;p48"/>
          <p:cNvGraphicFramePr/>
          <p:nvPr/>
        </p:nvGraphicFramePr>
        <p:xfrm>
          <a:off x="0" y="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5" rowSpan="4">
                  <a:txBody>
                    <a:bodyPr/>
                    <a:lstStyle/>
                    <a:p>
                      <a:pPr indent="-323850" lvl="0" marL="630000" rtl="0" algn="l">
                        <a:spcBef>
                          <a:spcPts val="0"/>
                        </a:spcBef>
                        <a:spcAft>
                          <a:spcPts val="0"/>
                        </a:spcAft>
                        <a:buClr>
                          <a:schemeClr val="dk1"/>
                        </a:buClr>
                        <a:buSzPts val="1500"/>
                        <a:buFont typeface="Roboto"/>
                        <a:buChar char="❏"/>
                      </a:pPr>
                      <a:r>
                        <a:rPr lang="fr" sz="1500">
                          <a:solidFill>
                            <a:schemeClr val="dk1"/>
                          </a:solidFill>
                          <a:latin typeface="Roboto"/>
                          <a:ea typeface="Roboto"/>
                          <a:cs typeface="Roboto"/>
                          <a:sym typeface="Roboto"/>
                        </a:rPr>
                        <a:t>Faites des groupes d’au moins 5 personnes et alternez les temps de pose et les temps de dessin. Changez de modèle toutes les 3 minutes.</a:t>
                      </a:r>
                      <a:endParaRPr sz="1500">
                        <a:solidFill>
                          <a:schemeClr val="dk1"/>
                        </a:solidFill>
                        <a:latin typeface="Roboto"/>
                        <a:ea typeface="Roboto"/>
                        <a:cs typeface="Roboto"/>
                        <a:sym typeface="Roboto"/>
                      </a:endParaRPr>
                    </a:p>
                    <a:p>
                      <a:pPr indent="-323850" lvl="0" marL="630000" rtl="0" algn="l">
                        <a:spcBef>
                          <a:spcPts val="1000"/>
                        </a:spcBef>
                        <a:spcAft>
                          <a:spcPts val="0"/>
                        </a:spcAft>
                        <a:buClr>
                          <a:schemeClr val="dk1"/>
                        </a:buClr>
                        <a:buSzPts val="1500"/>
                        <a:buFont typeface="Roboto"/>
                        <a:buChar char="❏"/>
                      </a:pPr>
                      <a:r>
                        <a:rPr lang="fr" sz="1500">
                          <a:solidFill>
                            <a:schemeClr val="dk1"/>
                          </a:solidFill>
                          <a:latin typeface="Roboto"/>
                          <a:ea typeface="Roboto"/>
                          <a:cs typeface="Roboto"/>
                          <a:sym typeface="Roboto"/>
                        </a:rPr>
                        <a:t>Alors que le modèle pose debout, avec ou sans déhanché, dessinez-le à l’aide des lignes de construction vues plus tôt. Variez les postures debout.</a:t>
                      </a:r>
                      <a:endParaRPr sz="1500">
                        <a:solidFill>
                          <a:schemeClr val="dk1"/>
                        </a:solidFill>
                        <a:latin typeface="Roboto"/>
                        <a:ea typeface="Roboto"/>
                        <a:cs typeface="Roboto"/>
                        <a:sym typeface="Roboto"/>
                      </a:endParaRPr>
                    </a:p>
                    <a:p>
                      <a:pPr indent="-323850" lvl="0" marL="630000" rtl="0" algn="l">
                        <a:spcBef>
                          <a:spcPts val="1000"/>
                        </a:spcBef>
                        <a:spcAft>
                          <a:spcPts val="1000"/>
                        </a:spcAft>
                        <a:buClr>
                          <a:schemeClr val="dk1"/>
                        </a:buClr>
                        <a:buSzPts val="1500"/>
                        <a:buFont typeface="Roboto"/>
                        <a:buChar char="❏"/>
                      </a:pPr>
                      <a:r>
                        <a:rPr lang="fr" sz="1500">
                          <a:solidFill>
                            <a:schemeClr val="dk1"/>
                          </a:solidFill>
                          <a:latin typeface="Roboto"/>
                          <a:ea typeface="Roboto"/>
                          <a:cs typeface="Roboto"/>
                          <a:sym typeface="Roboto"/>
                        </a:rPr>
                        <a:t>Faites la même chose, alors que le modèle pose assi, accroupi ou à demi allongé. Variez les postures au sol.</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4" hMerge="1"/>
                <a:tc rowSpan="4" hMerge="1"/>
                <a:tc rowSpan="4" hMerge="1"/>
                <a:tc rowSpan="4" hMerge="1"/>
                <a:tc gridSpan="4" rowSpan="3">
                  <a:txBody>
                    <a:bodyPr/>
                    <a:lstStyle/>
                    <a:p>
                      <a:pPr indent="0" lvl="0" marL="0" rtl="0" algn="l">
                        <a:spcBef>
                          <a:spcPts val="0"/>
                        </a:spcBef>
                        <a:spcAft>
                          <a:spcPts val="0"/>
                        </a:spcAft>
                        <a:buNone/>
                      </a:pPr>
                      <a:r>
                        <a:rPr lang="fr" sz="1500">
                          <a:solidFill>
                            <a:schemeClr val="accent1"/>
                          </a:solidFill>
                          <a:latin typeface="Roboto"/>
                          <a:ea typeface="Roboto"/>
                          <a:cs typeface="Roboto"/>
                          <a:sym typeface="Roboto"/>
                        </a:rPr>
                        <a:t>/!\ Le thème des J. O. va vous amener à dessiner beaucoup de postures dynamiq</a:t>
                      </a:r>
                      <a:r>
                        <a:rPr lang="fr" sz="1500">
                          <a:solidFill>
                            <a:schemeClr val="accent1"/>
                          </a:solidFill>
                          <a:latin typeface="Roboto"/>
                          <a:ea typeface="Roboto"/>
                          <a:cs typeface="Roboto"/>
                          <a:sym typeface="Roboto"/>
                        </a:rPr>
                        <a:t>u</a:t>
                      </a:r>
                      <a:r>
                        <a:rPr lang="fr" sz="1500">
                          <a:solidFill>
                            <a:schemeClr val="accent1"/>
                          </a:solidFill>
                          <a:latin typeface="Roboto"/>
                          <a:ea typeface="Roboto"/>
                          <a:cs typeface="Roboto"/>
                          <a:sym typeface="Roboto"/>
                        </a:rPr>
                        <a:t>es où le corps est en mouvement et donc en déséquilibre. Or, il est difficile (voire impossible) pour un modèle de  conserver une telle pose à l’arrêt.</a:t>
                      </a:r>
                      <a:endParaRPr sz="1500">
                        <a:solidFill>
                          <a:schemeClr val="accent1"/>
                        </a:solidFill>
                        <a:latin typeface="Roboto"/>
                        <a:ea typeface="Roboto"/>
                        <a:cs typeface="Roboto"/>
                        <a:sym typeface="Roboto"/>
                      </a:endParaRPr>
                    </a:p>
                    <a:p>
                      <a:pPr indent="0" lvl="0" marL="0" rtl="0" algn="l">
                        <a:spcBef>
                          <a:spcPts val="0"/>
                        </a:spcBef>
                        <a:spcAft>
                          <a:spcPts val="0"/>
                        </a:spcAft>
                        <a:buNone/>
                      </a:pPr>
                      <a:r>
                        <a:rPr lang="fr" sz="1500">
                          <a:solidFill>
                            <a:srgbClr val="FF00FF"/>
                          </a:solidFill>
                          <a:latin typeface="Roboto"/>
                          <a:ea typeface="Roboto"/>
                          <a:cs typeface="Roboto"/>
                          <a:sym typeface="Roboto"/>
                        </a:rPr>
                        <a:t>C’est pourquoi l’on vous conseille de consulter les poses du site posemaniacs (sports, athlétisme…)</a:t>
                      </a:r>
                      <a:endParaRPr>
                        <a:solidFill>
                          <a:srgbClr val="FF00FF"/>
                        </a:solidFill>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3" hMerge="1"/>
                <a:tc rowSpan="3" hMerge="1"/>
                <a:tc rowSpan="3"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gridSpan="5" vMerge="1"/>
                <a:tc hMerge="1" vMerge="1"/>
                <a:tc hMerge="1" vMerge="1"/>
                <a:tc hMerge="1" vMerge="1"/>
                <a:tc hMerge="1" vMerge="1"/>
                <a:tc gridSpan="4" vMerge="1"/>
                <a:tc hMerge="1" vMerge="1"/>
                <a:tc hMerge="1" vMerge="1"/>
                <a:tc hMerge="1" v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5" vMerge="1"/>
                <a:tc hMerge="1" vMerge="1"/>
                <a:tc hMerge="1" vMerge="1"/>
                <a:tc hMerge="1" vMerge="1"/>
                <a:tc hMerge="1" vMerge="1"/>
                <a:tc gridSpan="4" vMerge="1"/>
                <a:tc hMerge="1" vMerge="1"/>
                <a:tc hMerge="1" vMerge="1"/>
                <a:tc hMerge="1" vMerge="1"/>
                <a:tc>
                  <a:txBody>
                    <a:bodyPr/>
                    <a:lstStyle/>
                    <a:p>
                      <a:pPr indent="0" lvl="0" marL="0" rtl="0" algn="ctr">
                        <a:spcBef>
                          <a:spcPts val="0"/>
                        </a:spcBef>
                        <a:spcAft>
                          <a:spcPts val="0"/>
                        </a:spcAft>
                        <a:buNone/>
                      </a:pPr>
                      <a:r>
                        <a:rPr lang="fr" sz="2000">
                          <a:latin typeface="Roboto"/>
                          <a:ea typeface="Roboto"/>
                          <a:cs typeface="Roboto"/>
                          <a:sym typeface="Roboto"/>
                        </a:rPr>
                        <a:t>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gridSpan="5" vMerge="1"/>
                <a:tc hMerge="1" vMerge="1"/>
                <a:tc hMerge="1" vMerge="1"/>
                <a:tc hMerge="1" vMerge="1"/>
                <a:tc hMerge="1" vMerge="1"/>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5" name="Shape 455"/>
        <p:cNvGrpSpPr/>
        <p:nvPr/>
      </p:nvGrpSpPr>
      <p:grpSpPr>
        <a:xfrm>
          <a:off x="0" y="0"/>
          <a:ext cx="0" cy="0"/>
          <a:chOff x="0" y="0"/>
          <a:chExt cx="0" cy="0"/>
        </a:xfrm>
      </p:grpSpPr>
      <p:graphicFrame>
        <p:nvGraphicFramePr>
          <p:cNvPr id="456" name="Google Shape;456;p49"/>
          <p:cNvGraphicFramePr/>
          <p:nvPr/>
        </p:nvGraphicFramePr>
        <p:xfrm>
          <a:off x="0" y="-45720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fr" sz="2000">
                          <a:latin typeface="Roboto"/>
                          <a:ea typeface="Roboto"/>
                          <a:cs typeface="Roboto"/>
                          <a:sym typeface="Roboto"/>
                        </a:rPr>
                        <a:t>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5">
                  <a:txBody>
                    <a:bodyPr/>
                    <a:lstStyle/>
                    <a:p>
                      <a:pPr indent="0" lvl="0" marL="0" rtl="0" algn="ctr">
                        <a:spcBef>
                          <a:spcPts val="0"/>
                        </a:spcBef>
                        <a:spcAft>
                          <a:spcPts val="0"/>
                        </a:spcAft>
                        <a:buNone/>
                      </a:pPr>
                      <a:r>
                        <a:rPr lang="fr" sz="2000">
                          <a:latin typeface="Roboto"/>
                          <a:ea typeface="Roboto"/>
                          <a:cs typeface="Roboto"/>
                          <a:sym typeface="Roboto"/>
                        </a:rPr>
                        <a:t>F I N   S É A N C E   N ° 1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2" name="Shape 82"/>
        <p:cNvGrpSpPr/>
        <p:nvPr/>
      </p:nvGrpSpPr>
      <p:grpSpPr>
        <a:xfrm>
          <a:off x="0" y="0"/>
          <a:ext cx="0" cy="0"/>
          <a:chOff x="0" y="0"/>
          <a:chExt cx="0" cy="0"/>
        </a:xfrm>
      </p:grpSpPr>
      <p:sp>
        <p:nvSpPr>
          <p:cNvPr id="83" name="Google Shape;83;p16"/>
          <p:cNvSpPr txBox="1"/>
          <p:nvPr/>
        </p:nvSpPr>
        <p:spPr>
          <a:xfrm>
            <a:off x="1485354" y="1875775"/>
            <a:ext cx="420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rgbClr val="FF00FF"/>
                </a:solidFill>
                <a:latin typeface="Roboto"/>
                <a:ea typeface="Roboto"/>
                <a:cs typeface="Roboto"/>
                <a:sym typeface="Roboto"/>
              </a:rPr>
              <a:t>    1.    P  O  I  N  T    L  E  X  I  C  A  L</a:t>
            </a:r>
            <a:endParaRPr sz="2000">
              <a:solidFill>
                <a:srgbClr val="FF00FF"/>
              </a:solidFill>
              <a:latin typeface="Roboto"/>
              <a:ea typeface="Roboto"/>
              <a:cs typeface="Roboto"/>
              <a:sym typeface="Roboto"/>
            </a:endParaRPr>
          </a:p>
        </p:txBody>
      </p:sp>
      <p:sp>
        <p:nvSpPr>
          <p:cNvPr id="84" name="Google Shape;84;p16"/>
          <p:cNvSpPr txBox="1"/>
          <p:nvPr/>
        </p:nvSpPr>
        <p:spPr>
          <a:xfrm>
            <a:off x="1435975" y="1875775"/>
            <a:ext cx="4181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rgbClr val="4A86E8"/>
                </a:solidFill>
                <a:latin typeface="Roboto"/>
                <a:ea typeface="Roboto"/>
                <a:cs typeface="Roboto"/>
                <a:sym typeface="Roboto"/>
              </a:rPr>
              <a:t>    1.    P  O  I  N  T    L  E  X  I  C  A  L</a:t>
            </a:r>
            <a:endParaRPr sz="2000">
              <a:solidFill>
                <a:srgbClr val="4A86E8"/>
              </a:solidFill>
              <a:latin typeface="Roboto"/>
              <a:ea typeface="Roboto"/>
              <a:cs typeface="Roboto"/>
              <a:sym typeface="Roboto"/>
            </a:endParaRPr>
          </a:p>
        </p:txBody>
      </p:sp>
      <p:graphicFrame>
        <p:nvGraphicFramePr>
          <p:cNvPr id="85" name="Google Shape;85;p16"/>
          <p:cNvGraphicFramePr/>
          <p:nvPr/>
        </p:nvGraphicFramePr>
        <p:xfrm>
          <a:off x="-152400" y="0"/>
          <a:ext cx="3000000" cy="3000000"/>
        </p:xfrm>
        <a:graphic>
          <a:graphicData uri="http://schemas.openxmlformats.org/drawingml/2006/table">
            <a:tbl>
              <a:tblPr>
                <a:noFill/>
                <a:tableStyleId>{687A722A-0D25-40F6-863F-2EE94639BE53}</a:tableStyleId>
              </a:tblPr>
              <a:tblGrid>
                <a:gridCol w="809550"/>
                <a:gridCol w="809400"/>
                <a:gridCol w="809400"/>
                <a:gridCol w="809400"/>
                <a:gridCol w="809400"/>
                <a:gridCol w="809400"/>
                <a:gridCol w="809400"/>
                <a:gridCol w="809400"/>
                <a:gridCol w="809400"/>
                <a:gridCol w="809400"/>
                <a:gridCol w="809400"/>
                <a:gridCol w="809400"/>
              </a:tblGrid>
              <a:tr h="84770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4770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4770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6">
                  <a:txBody>
                    <a:bodyPr/>
                    <a:lstStyle/>
                    <a:p>
                      <a:pPr indent="0" lvl="0" marL="0" rtl="0" algn="l">
                        <a:spcBef>
                          <a:spcPts val="0"/>
                        </a:spcBef>
                        <a:spcAft>
                          <a:spcPts val="0"/>
                        </a:spcAft>
                        <a:buNone/>
                      </a:pPr>
                      <a:r>
                        <a:rPr lang="fr" sz="2000">
                          <a:latin typeface="Roboto"/>
                          <a:ea typeface="Roboto"/>
                          <a:cs typeface="Roboto"/>
                          <a:sym typeface="Roboto"/>
                        </a:rPr>
                        <a:t>    </a:t>
                      </a:r>
                      <a:r>
                        <a:rPr lang="fr" sz="2000">
                          <a:solidFill>
                            <a:schemeClr val="dk1"/>
                          </a:solidFill>
                          <a:latin typeface="Roboto"/>
                          <a:ea typeface="Roboto"/>
                          <a:cs typeface="Roboto"/>
                          <a:sym typeface="Roboto"/>
                        </a:rPr>
                        <a:t>1.    P  O  I  N  T    L  E  X  I  C  A  L</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4770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8">
                  <a:txBody>
                    <a:bodyPr/>
                    <a:lstStyle/>
                    <a:p>
                      <a:pPr indent="0" lvl="0" marL="0" rtl="0" algn="l">
                        <a:spcBef>
                          <a:spcPts val="0"/>
                        </a:spcBef>
                        <a:spcAft>
                          <a:spcPts val="0"/>
                        </a:spcAft>
                        <a:buClr>
                          <a:schemeClr val="dk1"/>
                        </a:buClr>
                        <a:buSzPts val="1100"/>
                        <a:buFont typeface="Arial"/>
                        <a:buNone/>
                      </a:pPr>
                      <a:r>
                        <a:rPr lang="fr" sz="2000">
                          <a:solidFill>
                            <a:schemeClr val="dk1"/>
                          </a:solidFill>
                          <a:latin typeface="Roboto"/>
                          <a:ea typeface="Roboto"/>
                          <a:cs typeface="Roboto"/>
                          <a:sym typeface="Roboto"/>
                        </a:rPr>
                        <a:t>    L  E    V  O  C  A  B  U  L  A  I  R  E    D  E    L  A    B  D</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hMerge="1"/>
                <a:tc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4770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4770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4770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9" name="Shape 89"/>
        <p:cNvGrpSpPr/>
        <p:nvPr/>
      </p:nvGrpSpPr>
      <p:grpSpPr>
        <a:xfrm>
          <a:off x="0" y="0"/>
          <a:ext cx="0" cy="0"/>
          <a:chOff x="0" y="0"/>
          <a:chExt cx="0" cy="0"/>
        </a:xfrm>
      </p:grpSpPr>
      <p:graphicFrame>
        <p:nvGraphicFramePr>
          <p:cNvPr id="90" name="Google Shape;90;p17"/>
          <p:cNvGraphicFramePr/>
          <p:nvPr/>
        </p:nvGraphicFramePr>
        <p:xfrm>
          <a:off x="-152400" y="0"/>
          <a:ext cx="3000000" cy="3000000"/>
        </p:xfrm>
        <a:graphic>
          <a:graphicData uri="http://schemas.openxmlformats.org/drawingml/2006/table">
            <a:tbl>
              <a:tblPr>
                <a:noFill/>
                <a:tableStyleId>{687A722A-0D25-40F6-863F-2EE94639BE53}</a:tableStyleId>
              </a:tblPr>
              <a:tblGrid>
                <a:gridCol w="809550"/>
                <a:gridCol w="809400"/>
                <a:gridCol w="809400"/>
                <a:gridCol w="809400"/>
                <a:gridCol w="809400"/>
                <a:gridCol w="809400"/>
                <a:gridCol w="809400"/>
                <a:gridCol w="809400"/>
                <a:gridCol w="809400"/>
                <a:gridCol w="809400"/>
                <a:gridCol w="809400"/>
                <a:gridCol w="809400"/>
              </a:tblGrid>
              <a:tr h="847700">
                <a:tc gridSpan="5" rowSpan="6">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rowSpan="6" hMerge="1"/>
                <a:tc rowSpan="6" hMerge="1"/>
                <a:tc rowSpan="6" hMerge="1"/>
                <a:tc rowSpan="6" hMerge="1"/>
                <a:tc gridSpan="2">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gridSpan="2">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gridSpan="3" rowSpan="4">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rowSpan="4" hMerge="1"/>
                <a:tc rowSpan="4" hMerge="1"/>
              </a:tr>
              <a:tr h="847700">
                <a:tc gridSpan="5" vMerge="1"/>
                <a:tc hMerge="1" vMerge="1"/>
                <a:tc hMerge="1" vMerge="1"/>
                <a:tc hMerge="1" vMerge="1"/>
                <a:tc hMerge="1" vMerge="1"/>
                <a:tc gridSpan="4">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gridSpan="3" vMerge="1"/>
                <a:tc hMerge="1" vMerge="1"/>
                <a:tc hMerge="1" vMerge="1"/>
              </a:tr>
              <a:tr h="847700">
                <a:tc gridSpan="5" vMerge="1"/>
                <a:tc hMerge="1" vMerge="1"/>
                <a:tc hMerge="1" vMerge="1"/>
                <a:tc hMerge="1" vMerge="1"/>
                <a:tc hMerge="1" vMerge="1"/>
                <a:tc gridSpan="4">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gridSpan="3" vMerge="1"/>
                <a:tc hMerge="1" vMerge="1"/>
                <a:tc hMerge="1" vMerge="1"/>
              </a:tr>
              <a:tr h="847700">
                <a:tc gridSpan="5" vMerge="1"/>
                <a:tc hMerge="1" vMerge="1"/>
                <a:tc hMerge="1" vMerge="1"/>
                <a:tc hMerge="1" vMerge="1"/>
                <a:tc hMerge="1" vMerge="1"/>
                <a:tc gridSpan="3">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3" vMerge="1"/>
                <a:tc hMerge="1" vMerge="1"/>
                <a:tc hMerge="1" vMerge="1"/>
              </a:tr>
              <a:tr h="847700">
                <a:tc gridSpan="5" vMerge="1"/>
                <a:tc hMerge="1" vMerge="1"/>
                <a:tc hMerge="1" vMerge="1"/>
                <a:tc hMerge="1" vMerge="1"/>
                <a:tc hMerge="1" vMerge="1"/>
                <a:tc gridSpan="2">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gridSpan="5">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r>
              <a:tr h="847700">
                <a:tc gridSpan="5" vMerge="1"/>
                <a:tc hMerge="1" vMerge="1"/>
                <a:tc hMerge="1" vMerge="1"/>
                <a:tc hMerge="1" vMerge="1"/>
                <a:tc hMerge="1" vMerge="1"/>
                <a:tc gridSpan="3">
                  <a:txBody>
                    <a:bodyPr/>
                    <a:lstStyle/>
                    <a:p>
                      <a:pPr indent="0" lvl="0" marL="0" rtl="0" algn="ctr">
                        <a:spcBef>
                          <a:spcPts val="0"/>
                        </a:spcBef>
                        <a:spcAft>
                          <a:spcPts val="0"/>
                        </a:spcAft>
                        <a:buNone/>
                      </a:pPr>
                      <a:r>
                        <a:t/>
                      </a:r>
                      <a:endParaRPr sz="2000">
                        <a:solidFill>
                          <a:srgbClr val="FF0000"/>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a:txBody>
                    <a:bodyPr/>
                    <a:lstStyle/>
                    <a:p>
                      <a:pPr indent="0" lvl="0" marL="0" rtl="0" algn="ctr">
                        <a:spcBef>
                          <a:spcPts val="0"/>
                        </a:spcBef>
                        <a:spcAft>
                          <a:spcPts val="0"/>
                        </a:spcAft>
                        <a:buNone/>
                      </a:pPr>
                      <a:r>
                        <a:t/>
                      </a:r>
                      <a:endParaRPr sz="2000">
                        <a:solidFill>
                          <a:srgbClr val="4A86E8"/>
                        </a:solidFill>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4770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sp>
        <p:nvSpPr>
          <p:cNvPr id="91" name="Google Shape;91;p17"/>
          <p:cNvSpPr/>
          <p:nvPr/>
        </p:nvSpPr>
        <p:spPr>
          <a:xfrm>
            <a:off x="3945600" y="862600"/>
            <a:ext cx="3282900" cy="817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92" name="Google Shape;92;p17"/>
          <p:cNvGrpSpPr/>
          <p:nvPr/>
        </p:nvGrpSpPr>
        <p:grpSpPr>
          <a:xfrm>
            <a:off x="126075" y="195975"/>
            <a:ext cx="5387400" cy="4718000"/>
            <a:chOff x="126075" y="195975"/>
            <a:chExt cx="5387400" cy="4718000"/>
          </a:xfrm>
        </p:grpSpPr>
        <p:sp>
          <p:nvSpPr>
            <p:cNvPr id="93" name="Google Shape;93;p17"/>
            <p:cNvSpPr txBox="1"/>
            <p:nvPr/>
          </p:nvSpPr>
          <p:spPr>
            <a:xfrm>
              <a:off x="4032375" y="195975"/>
              <a:ext cx="1481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planche</a:t>
              </a:r>
              <a:endParaRPr/>
            </a:p>
          </p:txBody>
        </p:sp>
        <p:sp>
          <p:nvSpPr>
            <p:cNvPr id="94" name="Google Shape;94;p17"/>
            <p:cNvSpPr/>
            <p:nvPr/>
          </p:nvSpPr>
          <p:spPr>
            <a:xfrm>
              <a:off x="126075" y="209075"/>
              <a:ext cx="3529200" cy="47049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5" name="Google Shape;95;p17"/>
            <p:cNvCxnSpPr/>
            <p:nvPr/>
          </p:nvCxnSpPr>
          <p:spPr>
            <a:xfrm>
              <a:off x="3655275" y="442275"/>
              <a:ext cx="569700" cy="0"/>
            </a:xfrm>
            <a:prstGeom prst="straightConnector1">
              <a:avLst/>
            </a:prstGeom>
            <a:noFill/>
            <a:ln cap="flat" cmpd="sng" w="19050">
              <a:solidFill>
                <a:srgbClr val="FF00FF"/>
              </a:solidFill>
              <a:prstDash val="solid"/>
              <a:round/>
              <a:headEnd len="med" w="med" type="none"/>
              <a:tailEnd len="med" w="med" type="oval"/>
            </a:ln>
          </p:spPr>
        </p:cxnSp>
      </p:grpSp>
      <p:pic>
        <p:nvPicPr>
          <p:cNvPr id="96" name="Google Shape;96;p17"/>
          <p:cNvPicPr preferRelativeResize="0"/>
          <p:nvPr/>
        </p:nvPicPr>
        <p:blipFill>
          <a:blip r:embed="rId3">
            <a:alphaModFix amt="50000"/>
          </a:blip>
          <a:stretch>
            <a:fillRect/>
          </a:stretch>
        </p:blipFill>
        <p:spPr>
          <a:xfrm>
            <a:off x="126075" y="143688"/>
            <a:ext cx="3529150" cy="4856124"/>
          </a:xfrm>
          <a:prstGeom prst="rect">
            <a:avLst/>
          </a:prstGeom>
          <a:noFill/>
          <a:ln>
            <a:noFill/>
          </a:ln>
        </p:spPr>
      </p:pic>
      <p:grpSp>
        <p:nvGrpSpPr>
          <p:cNvPr id="97" name="Google Shape;97;p17"/>
          <p:cNvGrpSpPr/>
          <p:nvPr/>
        </p:nvGrpSpPr>
        <p:grpSpPr>
          <a:xfrm>
            <a:off x="139550" y="195975"/>
            <a:ext cx="6992800" cy="4711550"/>
            <a:chOff x="139550" y="195975"/>
            <a:chExt cx="6992800" cy="4711550"/>
          </a:xfrm>
        </p:grpSpPr>
        <p:sp>
          <p:nvSpPr>
            <p:cNvPr id="98" name="Google Shape;98;p17"/>
            <p:cNvSpPr txBox="1"/>
            <p:nvPr/>
          </p:nvSpPr>
          <p:spPr>
            <a:xfrm>
              <a:off x="5513550" y="195975"/>
              <a:ext cx="1618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4A86E8"/>
                  </a:solidFill>
                  <a:latin typeface="Roboto"/>
                  <a:ea typeface="Roboto"/>
                  <a:cs typeface="Roboto"/>
                  <a:sym typeface="Roboto"/>
                </a:rPr>
                <a:t>marges</a:t>
              </a:r>
              <a:endParaRPr sz="2000">
                <a:latin typeface="Roboto"/>
                <a:ea typeface="Roboto"/>
                <a:cs typeface="Roboto"/>
                <a:sym typeface="Roboto"/>
              </a:endParaRPr>
            </a:p>
          </p:txBody>
        </p:sp>
        <p:sp>
          <p:nvSpPr>
            <p:cNvPr id="99" name="Google Shape;99;p17"/>
            <p:cNvSpPr/>
            <p:nvPr/>
          </p:nvSpPr>
          <p:spPr>
            <a:xfrm>
              <a:off x="139550" y="222625"/>
              <a:ext cx="192300" cy="4684800"/>
            </a:xfrm>
            <a:prstGeom prst="rect">
              <a:avLst/>
            </a:prstGeom>
            <a:solidFill>
              <a:srgbClr val="B1C7E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7"/>
            <p:cNvSpPr/>
            <p:nvPr/>
          </p:nvSpPr>
          <p:spPr>
            <a:xfrm rot="5400000">
              <a:off x="1879625" y="-1381175"/>
              <a:ext cx="153600" cy="3361200"/>
            </a:xfrm>
            <a:prstGeom prst="rect">
              <a:avLst/>
            </a:prstGeom>
            <a:solidFill>
              <a:srgbClr val="B1C7E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17"/>
            <p:cNvSpPr/>
            <p:nvPr/>
          </p:nvSpPr>
          <p:spPr>
            <a:xfrm>
              <a:off x="3462900" y="222625"/>
              <a:ext cx="182400" cy="4684800"/>
            </a:xfrm>
            <a:prstGeom prst="rect">
              <a:avLst/>
            </a:prstGeom>
            <a:solidFill>
              <a:srgbClr val="B1C7E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17"/>
            <p:cNvSpPr/>
            <p:nvPr/>
          </p:nvSpPr>
          <p:spPr>
            <a:xfrm rot="5400000">
              <a:off x="1836425" y="3106925"/>
              <a:ext cx="240000" cy="3361200"/>
            </a:xfrm>
            <a:prstGeom prst="rect">
              <a:avLst/>
            </a:prstGeom>
            <a:solidFill>
              <a:srgbClr val="B1C7E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03" name="Google Shape;103;p17"/>
          <p:cNvGrpSpPr/>
          <p:nvPr/>
        </p:nvGrpSpPr>
        <p:grpSpPr>
          <a:xfrm>
            <a:off x="331925" y="209425"/>
            <a:ext cx="8519075" cy="4462450"/>
            <a:chOff x="331925" y="209425"/>
            <a:chExt cx="8519075" cy="4462450"/>
          </a:xfrm>
        </p:grpSpPr>
        <p:grpSp>
          <p:nvGrpSpPr>
            <p:cNvPr id="104" name="Google Shape;104;p17"/>
            <p:cNvGrpSpPr/>
            <p:nvPr/>
          </p:nvGrpSpPr>
          <p:grpSpPr>
            <a:xfrm>
              <a:off x="331925" y="364175"/>
              <a:ext cx="6940875" cy="4307700"/>
              <a:chOff x="331925" y="364175"/>
              <a:chExt cx="6940875" cy="4307700"/>
            </a:xfrm>
          </p:grpSpPr>
          <p:sp>
            <p:nvSpPr>
              <p:cNvPr id="105" name="Google Shape;105;p17"/>
              <p:cNvSpPr/>
              <p:nvPr/>
            </p:nvSpPr>
            <p:spPr>
              <a:xfrm>
                <a:off x="331925" y="364175"/>
                <a:ext cx="3143400" cy="4307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6" name="Google Shape;106;p17"/>
              <p:cNvCxnSpPr/>
              <p:nvPr/>
            </p:nvCxnSpPr>
            <p:spPr>
              <a:xfrm>
                <a:off x="3475400" y="1298850"/>
                <a:ext cx="724800" cy="0"/>
              </a:xfrm>
              <a:prstGeom prst="straightConnector1">
                <a:avLst/>
              </a:prstGeom>
              <a:noFill/>
              <a:ln cap="flat" cmpd="sng" w="19050">
                <a:solidFill>
                  <a:srgbClr val="0000FF"/>
                </a:solidFill>
                <a:prstDash val="solid"/>
                <a:round/>
                <a:headEnd len="med" w="med" type="none"/>
                <a:tailEnd len="med" w="med" type="oval"/>
              </a:ln>
            </p:spPr>
          </p:cxnSp>
          <p:sp>
            <p:nvSpPr>
              <p:cNvPr id="107" name="Google Shape;107;p17"/>
              <p:cNvSpPr txBox="1"/>
              <p:nvPr/>
            </p:nvSpPr>
            <p:spPr>
              <a:xfrm>
                <a:off x="4200200" y="1049275"/>
                <a:ext cx="307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rgbClr val="0000FF"/>
                    </a:solidFill>
                    <a:latin typeface="Roboto"/>
                    <a:ea typeface="Roboto"/>
                    <a:cs typeface="Roboto"/>
                    <a:sym typeface="Roboto"/>
                  </a:rPr>
                  <a:t>découpage</a:t>
                </a:r>
                <a:r>
                  <a:rPr lang="fr" sz="2000">
                    <a:solidFill>
                      <a:srgbClr val="0000FF"/>
                    </a:solidFill>
                    <a:latin typeface="Roboto"/>
                    <a:ea typeface="Roboto"/>
                    <a:cs typeface="Roboto"/>
                    <a:sym typeface="Roboto"/>
                  </a:rPr>
                  <a:t>, gaufrier, grille</a:t>
                </a:r>
                <a:endParaRPr sz="2000">
                  <a:solidFill>
                    <a:srgbClr val="0000FF"/>
                  </a:solidFill>
                  <a:latin typeface="Roboto"/>
                  <a:ea typeface="Roboto"/>
                  <a:cs typeface="Roboto"/>
                  <a:sym typeface="Roboto"/>
                </a:endParaRPr>
              </a:p>
            </p:txBody>
          </p:sp>
        </p:grpSp>
        <p:sp>
          <p:nvSpPr>
            <p:cNvPr id="108" name="Google Shape;108;p17"/>
            <p:cNvSpPr/>
            <p:nvPr/>
          </p:nvSpPr>
          <p:spPr>
            <a:xfrm>
              <a:off x="7346650" y="2151674"/>
              <a:ext cx="408300" cy="4191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17"/>
            <p:cNvSpPr/>
            <p:nvPr/>
          </p:nvSpPr>
          <p:spPr>
            <a:xfrm>
              <a:off x="7816750" y="2151749"/>
              <a:ext cx="173400" cy="4191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 name="Google Shape;110;p17"/>
            <p:cNvSpPr/>
            <p:nvPr/>
          </p:nvSpPr>
          <p:spPr>
            <a:xfrm>
              <a:off x="7346656" y="2639787"/>
              <a:ext cx="173400" cy="208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17"/>
            <p:cNvSpPr/>
            <p:nvPr/>
          </p:nvSpPr>
          <p:spPr>
            <a:xfrm>
              <a:off x="7581700" y="2639756"/>
              <a:ext cx="408300" cy="208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17"/>
            <p:cNvSpPr/>
            <p:nvPr/>
          </p:nvSpPr>
          <p:spPr>
            <a:xfrm>
              <a:off x="7346642" y="2908650"/>
              <a:ext cx="408300" cy="208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 name="Google Shape;113;p17"/>
            <p:cNvSpPr/>
            <p:nvPr/>
          </p:nvSpPr>
          <p:spPr>
            <a:xfrm>
              <a:off x="7816739" y="2908649"/>
              <a:ext cx="173400" cy="208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7"/>
            <p:cNvSpPr txBox="1"/>
            <p:nvPr/>
          </p:nvSpPr>
          <p:spPr>
            <a:xfrm>
              <a:off x="7241650" y="209425"/>
              <a:ext cx="100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dk1"/>
                  </a:solidFill>
                  <a:latin typeface="Roboto"/>
                  <a:ea typeface="Roboto"/>
                  <a:cs typeface="Roboto"/>
                  <a:sym typeface="Roboto"/>
                </a:rPr>
                <a:t>régulier :</a:t>
              </a:r>
              <a:endParaRPr sz="1500">
                <a:solidFill>
                  <a:schemeClr val="dk1"/>
                </a:solidFill>
                <a:latin typeface="Roboto"/>
                <a:ea typeface="Roboto"/>
                <a:cs typeface="Roboto"/>
                <a:sym typeface="Roboto"/>
              </a:endParaRPr>
            </a:p>
          </p:txBody>
        </p:sp>
        <p:sp>
          <p:nvSpPr>
            <p:cNvPr id="115" name="Google Shape;115;p17"/>
            <p:cNvSpPr txBox="1"/>
            <p:nvPr/>
          </p:nvSpPr>
          <p:spPr>
            <a:xfrm>
              <a:off x="7230100" y="1710863"/>
              <a:ext cx="1111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dk1"/>
                  </a:solidFill>
                  <a:latin typeface="Roboto"/>
                  <a:ea typeface="Roboto"/>
                  <a:cs typeface="Roboto"/>
                  <a:sym typeface="Roboto"/>
                </a:rPr>
                <a:t>irrégulier</a:t>
              </a:r>
              <a:r>
                <a:rPr lang="fr" sz="1500">
                  <a:solidFill>
                    <a:schemeClr val="dk1"/>
                  </a:solidFill>
                  <a:latin typeface="Roboto"/>
                  <a:ea typeface="Roboto"/>
                  <a:cs typeface="Roboto"/>
                  <a:sym typeface="Roboto"/>
                </a:rPr>
                <a:t> :</a:t>
              </a:r>
              <a:endParaRPr sz="1500">
                <a:solidFill>
                  <a:schemeClr val="dk1"/>
                </a:solidFill>
                <a:latin typeface="Roboto"/>
                <a:ea typeface="Roboto"/>
                <a:cs typeface="Roboto"/>
                <a:sym typeface="Roboto"/>
              </a:endParaRPr>
            </a:p>
          </p:txBody>
        </p:sp>
        <p:sp>
          <p:nvSpPr>
            <p:cNvPr id="116" name="Google Shape;116;p17"/>
            <p:cNvSpPr/>
            <p:nvPr/>
          </p:nvSpPr>
          <p:spPr>
            <a:xfrm>
              <a:off x="7366006" y="666889"/>
              <a:ext cx="173400" cy="263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17"/>
            <p:cNvSpPr/>
            <p:nvPr/>
          </p:nvSpPr>
          <p:spPr>
            <a:xfrm>
              <a:off x="7601053" y="666889"/>
              <a:ext cx="173400" cy="263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17"/>
            <p:cNvSpPr/>
            <p:nvPr/>
          </p:nvSpPr>
          <p:spPr>
            <a:xfrm>
              <a:off x="7836100" y="666889"/>
              <a:ext cx="173400" cy="263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17"/>
            <p:cNvSpPr/>
            <p:nvPr/>
          </p:nvSpPr>
          <p:spPr>
            <a:xfrm>
              <a:off x="7366006" y="1017800"/>
              <a:ext cx="173400" cy="263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 name="Google Shape;120;p17"/>
            <p:cNvSpPr/>
            <p:nvPr/>
          </p:nvSpPr>
          <p:spPr>
            <a:xfrm>
              <a:off x="7601053" y="1017800"/>
              <a:ext cx="173400" cy="263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 name="Google Shape;121;p17"/>
            <p:cNvSpPr/>
            <p:nvPr/>
          </p:nvSpPr>
          <p:spPr>
            <a:xfrm>
              <a:off x="7836100" y="1017800"/>
              <a:ext cx="173400" cy="263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17"/>
            <p:cNvSpPr/>
            <p:nvPr/>
          </p:nvSpPr>
          <p:spPr>
            <a:xfrm>
              <a:off x="7366000" y="1368696"/>
              <a:ext cx="173400" cy="263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17"/>
            <p:cNvSpPr/>
            <p:nvPr/>
          </p:nvSpPr>
          <p:spPr>
            <a:xfrm>
              <a:off x="7601053" y="1368712"/>
              <a:ext cx="173400" cy="263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17"/>
            <p:cNvSpPr/>
            <p:nvPr/>
          </p:nvSpPr>
          <p:spPr>
            <a:xfrm>
              <a:off x="7836100" y="1368712"/>
              <a:ext cx="173400" cy="263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17"/>
            <p:cNvSpPr/>
            <p:nvPr/>
          </p:nvSpPr>
          <p:spPr>
            <a:xfrm>
              <a:off x="8204200" y="666900"/>
              <a:ext cx="293400" cy="2838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17"/>
            <p:cNvSpPr/>
            <p:nvPr/>
          </p:nvSpPr>
          <p:spPr>
            <a:xfrm>
              <a:off x="8538400" y="666900"/>
              <a:ext cx="293400" cy="2838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17"/>
            <p:cNvSpPr/>
            <p:nvPr/>
          </p:nvSpPr>
          <p:spPr>
            <a:xfrm>
              <a:off x="8204200" y="1007779"/>
              <a:ext cx="293400" cy="2838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17"/>
            <p:cNvSpPr/>
            <p:nvPr/>
          </p:nvSpPr>
          <p:spPr>
            <a:xfrm>
              <a:off x="8538400" y="1007779"/>
              <a:ext cx="293400" cy="2838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17"/>
            <p:cNvSpPr/>
            <p:nvPr/>
          </p:nvSpPr>
          <p:spPr>
            <a:xfrm>
              <a:off x="8204200" y="1348659"/>
              <a:ext cx="293400" cy="2838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17"/>
            <p:cNvSpPr/>
            <p:nvPr/>
          </p:nvSpPr>
          <p:spPr>
            <a:xfrm>
              <a:off x="8538400" y="1348659"/>
              <a:ext cx="293400" cy="2838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17"/>
            <p:cNvSpPr/>
            <p:nvPr/>
          </p:nvSpPr>
          <p:spPr>
            <a:xfrm>
              <a:off x="8204200" y="2139535"/>
              <a:ext cx="137400" cy="182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 name="Google Shape;132;p17"/>
            <p:cNvSpPr/>
            <p:nvPr/>
          </p:nvSpPr>
          <p:spPr>
            <a:xfrm>
              <a:off x="8204200" y="2378700"/>
              <a:ext cx="234000" cy="2412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17"/>
            <p:cNvSpPr/>
            <p:nvPr/>
          </p:nvSpPr>
          <p:spPr>
            <a:xfrm>
              <a:off x="8497600" y="2380626"/>
              <a:ext cx="353400" cy="2412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17"/>
            <p:cNvSpPr/>
            <p:nvPr/>
          </p:nvSpPr>
          <p:spPr>
            <a:xfrm>
              <a:off x="8204200" y="2676675"/>
              <a:ext cx="646800" cy="428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17"/>
            <p:cNvSpPr/>
            <p:nvPr/>
          </p:nvSpPr>
          <p:spPr>
            <a:xfrm>
              <a:off x="8597800" y="2139525"/>
              <a:ext cx="253200" cy="182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17"/>
            <p:cNvSpPr/>
            <p:nvPr/>
          </p:nvSpPr>
          <p:spPr>
            <a:xfrm>
              <a:off x="8401000" y="2139524"/>
              <a:ext cx="137400" cy="182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37" name="Google Shape;137;p17"/>
          <p:cNvGrpSpPr/>
          <p:nvPr/>
        </p:nvGrpSpPr>
        <p:grpSpPr>
          <a:xfrm>
            <a:off x="351050" y="1470700"/>
            <a:ext cx="6711425" cy="1024800"/>
            <a:chOff x="351050" y="1470700"/>
            <a:chExt cx="6711425" cy="1024800"/>
          </a:xfrm>
        </p:grpSpPr>
        <p:sp>
          <p:nvSpPr>
            <p:cNvPr id="138" name="Google Shape;138;p17"/>
            <p:cNvSpPr/>
            <p:nvPr/>
          </p:nvSpPr>
          <p:spPr>
            <a:xfrm>
              <a:off x="351050" y="1470700"/>
              <a:ext cx="3108900" cy="1024800"/>
            </a:xfrm>
            <a:prstGeom prst="rect">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9" name="Google Shape;139;p17"/>
            <p:cNvCxnSpPr/>
            <p:nvPr/>
          </p:nvCxnSpPr>
          <p:spPr>
            <a:xfrm>
              <a:off x="3444950" y="2148900"/>
              <a:ext cx="815100" cy="0"/>
            </a:xfrm>
            <a:prstGeom prst="straightConnector1">
              <a:avLst/>
            </a:prstGeom>
            <a:noFill/>
            <a:ln cap="flat" cmpd="sng" w="19050">
              <a:solidFill>
                <a:srgbClr val="00FFFF"/>
              </a:solidFill>
              <a:prstDash val="solid"/>
              <a:round/>
              <a:headEnd len="med" w="med" type="none"/>
              <a:tailEnd len="med" w="med" type="oval"/>
            </a:ln>
          </p:spPr>
        </p:cxnSp>
        <p:sp>
          <p:nvSpPr>
            <p:cNvPr id="140" name="Google Shape;140;p17"/>
            <p:cNvSpPr txBox="1"/>
            <p:nvPr/>
          </p:nvSpPr>
          <p:spPr>
            <a:xfrm>
              <a:off x="4062475" y="1879675"/>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00FFFF"/>
                  </a:solidFill>
                  <a:latin typeface="Roboto"/>
                  <a:ea typeface="Roboto"/>
                  <a:cs typeface="Roboto"/>
                  <a:sym typeface="Roboto"/>
                </a:rPr>
                <a:t>bande, bandeau, strip</a:t>
              </a:r>
              <a:endParaRPr sz="2000">
                <a:solidFill>
                  <a:srgbClr val="00FFFF"/>
                </a:solidFill>
                <a:latin typeface="Roboto"/>
                <a:ea typeface="Roboto"/>
                <a:cs typeface="Roboto"/>
                <a:sym typeface="Roboto"/>
              </a:endParaRPr>
            </a:p>
          </p:txBody>
        </p:sp>
      </p:grpSp>
      <p:grpSp>
        <p:nvGrpSpPr>
          <p:cNvPr id="141" name="Google Shape;141;p17"/>
          <p:cNvGrpSpPr/>
          <p:nvPr/>
        </p:nvGrpSpPr>
        <p:grpSpPr>
          <a:xfrm>
            <a:off x="1166400" y="3503550"/>
            <a:ext cx="7544650" cy="1110250"/>
            <a:chOff x="1166400" y="3503550"/>
            <a:chExt cx="7544650" cy="1110250"/>
          </a:xfrm>
        </p:grpSpPr>
        <p:sp>
          <p:nvSpPr>
            <p:cNvPr id="142" name="Google Shape;142;p17"/>
            <p:cNvSpPr/>
            <p:nvPr/>
          </p:nvSpPr>
          <p:spPr>
            <a:xfrm>
              <a:off x="5758150" y="3640200"/>
              <a:ext cx="309300" cy="3093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17"/>
            <p:cNvSpPr/>
            <p:nvPr/>
          </p:nvSpPr>
          <p:spPr>
            <a:xfrm>
              <a:off x="6233275" y="3563400"/>
              <a:ext cx="754200" cy="4629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17"/>
            <p:cNvSpPr/>
            <p:nvPr/>
          </p:nvSpPr>
          <p:spPr>
            <a:xfrm rot="5400000">
              <a:off x="7025350" y="3631500"/>
              <a:ext cx="582600" cy="3267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17"/>
            <p:cNvSpPr/>
            <p:nvPr/>
          </p:nvSpPr>
          <p:spPr>
            <a:xfrm>
              <a:off x="7645825" y="3612150"/>
              <a:ext cx="449700" cy="365400"/>
            </a:xfrm>
            <a:prstGeom prst="snip2DiagRect">
              <a:avLst>
                <a:gd fmla="val 0" name="adj1"/>
                <a:gd fmla="val 16667" name="adj2"/>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46" name="Google Shape;146;p17"/>
            <p:cNvGrpSpPr/>
            <p:nvPr/>
          </p:nvGrpSpPr>
          <p:grpSpPr>
            <a:xfrm>
              <a:off x="1166400" y="3560200"/>
              <a:ext cx="4347150" cy="1053600"/>
              <a:chOff x="1166400" y="3560200"/>
              <a:chExt cx="4347150" cy="1053600"/>
            </a:xfrm>
          </p:grpSpPr>
          <p:sp>
            <p:nvSpPr>
              <p:cNvPr id="147" name="Google Shape;147;p17"/>
              <p:cNvSpPr txBox="1"/>
              <p:nvPr/>
            </p:nvSpPr>
            <p:spPr>
              <a:xfrm>
                <a:off x="3894750" y="3560200"/>
                <a:ext cx="1618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9900FF"/>
                    </a:solidFill>
                    <a:latin typeface="Roboto"/>
                    <a:ea typeface="Roboto"/>
                    <a:cs typeface="Roboto"/>
                    <a:sym typeface="Roboto"/>
                  </a:rPr>
                  <a:t>cadre</a:t>
                </a:r>
                <a:endParaRPr sz="2000">
                  <a:solidFill>
                    <a:srgbClr val="9900FF"/>
                  </a:solidFill>
                  <a:latin typeface="Roboto"/>
                  <a:ea typeface="Roboto"/>
                  <a:cs typeface="Roboto"/>
                  <a:sym typeface="Roboto"/>
                </a:endParaRPr>
              </a:p>
            </p:txBody>
          </p:sp>
          <p:sp>
            <p:nvSpPr>
              <p:cNvPr id="148" name="Google Shape;148;p17"/>
              <p:cNvSpPr/>
              <p:nvPr/>
            </p:nvSpPr>
            <p:spPr>
              <a:xfrm>
                <a:off x="1166400" y="3682900"/>
                <a:ext cx="664200" cy="9309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9" name="Google Shape;149;p17"/>
              <p:cNvCxnSpPr/>
              <p:nvPr/>
            </p:nvCxnSpPr>
            <p:spPr>
              <a:xfrm>
                <a:off x="1833575" y="3840625"/>
                <a:ext cx="2461500" cy="0"/>
              </a:xfrm>
              <a:prstGeom prst="straightConnector1">
                <a:avLst/>
              </a:prstGeom>
              <a:noFill/>
              <a:ln cap="flat" cmpd="sng" w="19050">
                <a:solidFill>
                  <a:srgbClr val="9900FF"/>
                </a:solidFill>
                <a:prstDash val="solid"/>
                <a:round/>
                <a:headEnd len="med" w="med" type="none"/>
                <a:tailEnd len="med" w="med" type="oval"/>
              </a:ln>
            </p:spPr>
          </p:cxnSp>
        </p:grpSp>
        <p:sp>
          <p:nvSpPr>
            <p:cNvPr id="150" name="Google Shape;150;p17"/>
            <p:cNvSpPr/>
            <p:nvPr/>
          </p:nvSpPr>
          <p:spPr>
            <a:xfrm>
              <a:off x="8261350" y="3570000"/>
              <a:ext cx="449700" cy="449700"/>
            </a:xfrm>
            <a:prstGeom prst="rect">
              <a:avLst/>
            </a:prstGeom>
            <a:noFill/>
            <a:ln cap="flat" cmpd="sng" w="19050">
              <a:solidFill>
                <a:srgbClr val="9900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51" name="Google Shape;151;p17"/>
          <p:cNvGrpSpPr/>
          <p:nvPr/>
        </p:nvGrpSpPr>
        <p:grpSpPr>
          <a:xfrm>
            <a:off x="613757" y="932172"/>
            <a:ext cx="6041468" cy="3931303"/>
            <a:chOff x="613757" y="932172"/>
            <a:chExt cx="6041468" cy="3931303"/>
          </a:xfrm>
        </p:grpSpPr>
        <p:grpSp>
          <p:nvGrpSpPr>
            <p:cNvPr id="152" name="Google Shape;152;p17"/>
            <p:cNvGrpSpPr/>
            <p:nvPr/>
          </p:nvGrpSpPr>
          <p:grpSpPr>
            <a:xfrm>
              <a:off x="613757" y="932172"/>
              <a:ext cx="3610975" cy="3681737"/>
              <a:chOff x="1375825" y="932150"/>
              <a:chExt cx="3515700" cy="3713300"/>
            </a:xfrm>
          </p:grpSpPr>
          <p:cxnSp>
            <p:nvCxnSpPr>
              <p:cNvPr id="153" name="Google Shape;153;p17"/>
              <p:cNvCxnSpPr/>
              <p:nvPr/>
            </p:nvCxnSpPr>
            <p:spPr>
              <a:xfrm>
                <a:off x="1505700" y="932200"/>
                <a:ext cx="2381400" cy="0"/>
              </a:xfrm>
              <a:prstGeom prst="straightConnector1">
                <a:avLst/>
              </a:prstGeom>
              <a:noFill/>
              <a:ln cap="flat" cmpd="sng" w="19050">
                <a:solidFill>
                  <a:srgbClr val="FF0000"/>
                </a:solidFill>
                <a:prstDash val="solid"/>
                <a:round/>
                <a:headEnd len="med" w="med" type="none"/>
                <a:tailEnd len="med" w="med" type="none"/>
              </a:ln>
            </p:spPr>
          </p:cxnSp>
          <p:cxnSp>
            <p:nvCxnSpPr>
              <p:cNvPr id="154" name="Google Shape;154;p17"/>
              <p:cNvCxnSpPr/>
              <p:nvPr/>
            </p:nvCxnSpPr>
            <p:spPr>
              <a:xfrm flipH="1">
                <a:off x="1483975" y="932150"/>
                <a:ext cx="2381400" cy="1024800"/>
              </a:xfrm>
              <a:prstGeom prst="straightConnector1">
                <a:avLst/>
              </a:prstGeom>
              <a:noFill/>
              <a:ln cap="flat" cmpd="sng" w="19050">
                <a:solidFill>
                  <a:srgbClr val="FF0000"/>
                </a:solidFill>
                <a:prstDash val="solid"/>
                <a:round/>
                <a:headEnd len="med" w="med" type="none"/>
                <a:tailEnd len="med" w="med" type="none"/>
              </a:ln>
            </p:spPr>
          </p:cxnSp>
          <p:cxnSp>
            <p:nvCxnSpPr>
              <p:cNvPr id="155" name="Google Shape;155;p17"/>
              <p:cNvCxnSpPr/>
              <p:nvPr/>
            </p:nvCxnSpPr>
            <p:spPr>
              <a:xfrm flipH="1" rot="10800000">
                <a:off x="1490925" y="1942550"/>
                <a:ext cx="2323500" cy="14400"/>
              </a:xfrm>
              <a:prstGeom prst="straightConnector1">
                <a:avLst/>
              </a:prstGeom>
              <a:noFill/>
              <a:ln cap="flat" cmpd="sng" w="19050">
                <a:solidFill>
                  <a:srgbClr val="FF0000"/>
                </a:solidFill>
                <a:prstDash val="solid"/>
                <a:round/>
                <a:headEnd len="med" w="med" type="none"/>
                <a:tailEnd len="med" w="med" type="none"/>
              </a:ln>
            </p:spPr>
          </p:cxnSp>
          <p:cxnSp>
            <p:nvCxnSpPr>
              <p:cNvPr id="156" name="Google Shape;156;p17"/>
              <p:cNvCxnSpPr/>
              <p:nvPr/>
            </p:nvCxnSpPr>
            <p:spPr>
              <a:xfrm flipH="1">
                <a:off x="1375825" y="1942550"/>
                <a:ext cx="2453400" cy="1169100"/>
              </a:xfrm>
              <a:prstGeom prst="straightConnector1">
                <a:avLst/>
              </a:prstGeom>
              <a:noFill/>
              <a:ln cap="flat" cmpd="sng" w="19050">
                <a:solidFill>
                  <a:srgbClr val="FF0000"/>
                </a:solidFill>
                <a:prstDash val="solid"/>
                <a:round/>
                <a:headEnd len="med" w="med" type="none"/>
                <a:tailEnd len="med" w="med" type="none"/>
              </a:ln>
            </p:spPr>
          </p:cxnSp>
          <p:cxnSp>
            <p:nvCxnSpPr>
              <p:cNvPr id="157" name="Google Shape;157;p17"/>
              <p:cNvCxnSpPr/>
              <p:nvPr/>
            </p:nvCxnSpPr>
            <p:spPr>
              <a:xfrm>
                <a:off x="1388050" y="3111650"/>
                <a:ext cx="2491200" cy="0"/>
              </a:xfrm>
              <a:prstGeom prst="straightConnector1">
                <a:avLst/>
              </a:prstGeom>
              <a:noFill/>
              <a:ln cap="flat" cmpd="sng" w="19050">
                <a:solidFill>
                  <a:srgbClr val="FF0000"/>
                </a:solidFill>
                <a:prstDash val="solid"/>
                <a:round/>
                <a:headEnd len="med" w="med" type="none"/>
                <a:tailEnd len="med" w="med" type="none"/>
              </a:ln>
            </p:spPr>
          </p:cxnSp>
          <p:cxnSp>
            <p:nvCxnSpPr>
              <p:cNvPr id="158" name="Google Shape;158;p17"/>
              <p:cNvCxnSpPr/>
              <p:nvPr/>
            </p:nvCxnSpPr>
            <p:spPr>
              <a:xfrm flipH="1">
                <a:off x="2099250" y="3113500"/>
                <a:ext cx="1761900" cy="1069200"/>
              </a:xfrm>
              <a:prstGeom prst="straightConnector1">
                <a:avLst/>
              </a:prstGeom>
              <a:noFill/>
              <a:ln cap="flat" cmpd="sng" w="19050">
                <a:solidFill>
                  <a:srgbClr val="FF0000"/>
                </a:solidFill>
                <a:prstDash val="solid"/>
                <a:round/>
                <a:headEnd len="med" w="med" type="none"/>
                <a:tailEnd len="med" w="med" type="none"/>
              </a:ln>
            </p:spPr>
          </p:cxnSp>
          <p:cxnSp>
            <p:nvCxnSpPr>
              <p:cNvPr id="159" name="Google Shape;159;p17"/>
              <p:cNvCxnSpPr/>
              <p:nvPr/>
            </p:nvCxnSpPr>
            <p:spPr>
              <a:xfrm>
                <a:off x="2099125" y="4182550"/>
                <a:ext cx="2792400" cy="462900"/>
              </a:xfrm>
              <a:prstGeom prst="straightConnector1">
                <a:avLst/>
              </a:prstGeom>
              <a:noFill/>
              <a:ln cap="flat" cmpd="sng" w="19050">
                <a:solidFill>
                  <a:srgbClr val="FF0000"/>
                </a:solidFill>
                <a:prstDash val="solid"/>
                <a:round/>
                <a:headEnd len="med" w="med" type="none"/>
                <a:tailEnd len="med" w="med" type="triangle"/>
              </a:ln>
            </p:spPr>
          </p:cxnSp>
        </p:grpSp>
        <p:sp>
          <p:nvSpPr>
            <p:cNvPr id="160" name="Google Shape;160;p17"/>
            <p:cNvSpPr txBox="1"/>
            <p:nvPr/>
          </p:nvSpPr>
          <p:spPr>
            <a:xfrm>
              <a:off x="3789325" y="4370875"/>
              <a:ext cx="2865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0000"/>
                  </a:solidFill>
                  <a:latin typeface="Roboto"/>
                  <a:ea typeface="Roboto"/>
                  <a:cs typeface="Roboto"/>
                  <a:sym typeface="Roboto"/>
                </a:rPr>
                <a:t>sens de lecture</a:t>
              </a:r>
              <a:endParaRPr sz="2000">
                <a:solidFill>
                  <a:srgbClr val="FF0000"/>
                </a:solidFill>
                <a:latin typeface="Roboto"/>
                <a:ea typeface="Roboto"/>
                <a:cs typeface="Roboto"/>
                <a:sym typeface="Roboto"/>
              </a:endParaRPr>
            </a:p>
          </p:txBody>
        </p:sp>
      </p:grpSp>
      <p:grpSp>
        <p:nvGrpSpPr>
          <p:cNvPr id="161" name="Google Shape;161;p17"/>
          <p:cNvGrpSpPr/>
          <p:nvPr/>
        </p:nvGrpSpPr>
        <p:grpSpPr>
          <a:xfrm>
            <a:off x="2705775" y="2562750"/>
            <a:ext cx="3949450" cy="1024800"/>
            <a:chOff x="2705775" y="2562750"/>
            <a:chExt cx="3949450" cy="1024800"/>
          </a:xfrm>
        </p:grpSpPr>
        <p:sp>
          <p:nvSpPr>
            <p:cNvPr id="162" name="Google Shape;162;p17"/>
            <p:cNvSpPr/>
            <p:nvPr/>
          </p:nvSpPr>
          <p:spPr>
            <a:xfrm>
              <a:off x="2705775" y="2562750"/>
              <a:ext cx="754200" cy="10248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3" name="Google Shape;163;p17"/>
            <p:cNvCxnSpPr/>
            <p:nvPr/>
          </p:nvCxnSpPr>
          <p:spPr>
            <a:xfrm>
              <a:off x="3444975" y="2998950"/>
              <a:ext cx="825600" cy="0"/>
            </a:xfrm>
            <a:prstGeom prst="straightConnector1">
              <a:avLst/>
            </a:prstGeom>
            <a:noFill/>
            <a:ln cap="flat" cmpd="sng" w="19050">
              <a:solidFill>
                <a:srgbClr val="FF9900"/>
              </a:solidFill>
              <a:prstDash val="solid"/>
              <a:round/>
              <a:headEnd len="med" w="med" type="none"/>
              <a:tailEnd len="med" w="med" type="oval"/>
            </a:ln>
          </p:spPr>
        </p:cxnSp>
        <p:sp>
          <p:nvSpPr>
            <p:cNvPr id="164" name="Google Shape;164;p17"/>
            <p:cNvSpPr txBox="1"/>
            <p:nvPr/>
          </p:nvSpPr>
          <p:spPr>
            <a:xfrm>
              <a:off x="3655225" y="2710075"/>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9900"/>
                  </a:solidFill>
                  <a:latin typeface="Roboto"/>
                  <a:ea typeface="Roboto"/>
                  <a:cs typeface="Roboto"/>
                  <a:sym typeface="Roboto"/>
                </a:rPr>
                <a:t>case, vignette</a:t>
              </a:r>
              <a:endParaRPr sz="2000">
                <a:solidFill>
                  <a:srgbClr val="FF9900"/>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8" name="Shape 168"/>
        <p:cNvGrpSpPr/>
        <p:nvPr/>
      </p:nvGrpSpPr>
      <p:grpSpPr>
        <a:xfrm>
          <a:off x="0" y="0"/>
          <a:ext cx="0" cy="0"/>
          <a:chOff x="0" y="0"/>
          <a:chExt cx="0" cy="0"/>
        </a:xfrm>
      </p:grpSpPr>
      <p:pic>
        <p:nvPicPr>
          <p:cNvPr id="169" name="Google Shape;169;p18"/>
          <p:cNvPicPr preferRelativeResize="0"/>
          <p:nvPr/>
        </p:nvPicPr>
        <p:blipFill rotWithShape="1">
          <a:blip r:embed="rId3">
            <a:alphaModFix amt="70000"/>
          </a:blip>
          <a:srcRect b="4408" l="4190" r="4309" t="49041"/>
          <a:stretch/>
        </p:blipFill>
        <p:spPr>
          <a:xfrm>
            <a:off x="76200" y="195975"/>
            <a:ext cx="5336601" cy="3739725"/>
          </a:xfrm>
          <a:prstGeom prst="rect">
            <a:avLst/>
          </a:prstGeom>
          <a:noFill/>
          <a:ln>
            <a:noFill/>
          </a:ln>
        </p:spPr>
      </p:pic>
      <p:graphicFrame>
        <p:nvGraphicFramePr>
          <p:cNvPr id="170" name="Google Shape;170;p18"/>
          <p:cNvGraphicFramePr/>
          <p:nvPr/>
        </p:nvGraphicFramePr>
        <p:xfrm>
          <a:off x="-152400" y="0"/>
          <a:ext cx="3000000" cy="3000000"/>
        </p:xfrm>
        <a:graphic>
          <a:graphicData uri="http://schemas.openxmlformats.org/drawingml/2006/table">
            <a:tbl>
              <a:tblPr>
                <a:noFill/>
                <a:tableStyleId>{687A722A-0D25-40F6-863F-2EE94639BE53}</a:tableStyleId>
              </a:tblPr>
              <a:tblGrid>
                <a:gridCol w="809550"/>
                <a:gridCol w="809400"/>
                <a:gridCol w="809400"/>
                <a:gridCol w="809400"/>
                <a:gridCol w="809400"/>
                <a:gridCol w="809400"/>
                <a:gridCol w="809400"/>
                <a:gridCol w="809400"/>
                <a:gridCol w="809400"/>
                <a:gridCol w="809400"/>
                <a:gridCol w="809400"/>
                <a:gridCol w="809400"/>
              </a:tblGrid>
              <a:tr h="847700">
                <a:tc gridSpan="7" rowSpan="5">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rowSpan="5" hMerge="1"/>
                <a:tc rowSpan="5" hMerge="1"/>
                <a:tc rowSpan="5" hMerge="1"/>
                <a:tc rowSpan="5" hMerge="1"/>
                <a:tc rowSpan="5" hMerge="1"/>
                <a:tc rowSpan="5" hMerge="1"/>
                <a:tc gridSpan="5">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r>
              <a:tr h="847700">
                <a:tc gridSpan="7" vMerge="1"/>
                <a:tc hMerge="1" vMerge="1"/>
                <a:tc hMerge="1" vMerge="1"/>
                <a:tc hMerge="1" vMerge="1"/>
                <a:tc hMerge="1" vMerge="1"/>
                <a:tc hMerge="1" vMerge="1"/>
                <a:tc hMerge="1" vMerge="1"/>
                <a:tc gridSpan="3">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gridSpan="2" rowSpan="4">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c rowSpan="4" hMerge="1"/>
              </a:tr>
              <a:tr h="847700">
                <a:tc gridSpan="7" vMerge="1"/>
                <a:tc hMerge="1" vMerge="1"/>
                <a:tc hMerge="1" vMerge="1"/>
                <a:tc hMerge="1" vMerge="1"/>
                <a:tc hMerge="1" vMerge="1"/>
                <a:tc hMerge="1" vMerge="1"/>
                <a:tc hMerge="1" vMerge="1"/>
                <a:tc gridSpan="3">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gridSpan="2" vMerge="1"/>
                <a:tc hMerge="1" vMerge="1"/>
              </a:tr>
              <a:tr h="847700">
                <a:tc gridSpan="7" vMerge="1"/>
                <a:tc hMerge="1" vMerge="1"/>
                <a:tc hMerge="1" vMerge="1"/>
                <a:tc hMerge="1" vMerge="1"/>
                <a:tc hMerge="1" vMerge="1"/>
                <a:tc hMerge="1" vMerge="1"/>
                <a:tc hMerge="1" vMerge="1"/>
                <a:tc gridSpan="3" rowSpan="2">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2" hMerge="1"/>
                <a:tc rowSpan="2" hMerge="1"/>
                <a:tc gridSpan="2" vMerge="1"/>
                <a:tc hMerge="1" vMerge="1"/>
              </a:tr>
              <a:tr h="847700">
                <a:tc gridSpan="7" vMerge="1"/>
                <a:tc hMerge="1" vMerge="1"/>
                <a:tc hMerge="1" vMerge="1"/>
                <a:tc hMerge="1" vMerge="1"/>
                <a:tc hMerge="1" vMerge="1"/>
                <a:tc hMerge="1" vMerge="1"/>
                <a:tc hMerge="1" vMerge="1"/>
                <a:tc gridSpan="3" vMerge="1"/>
                <a:tc hMerge="1" vMerge="1"/>
                <a:tc hMerge="1" vMerge="1"/>
                <a:tc gridSpan="2" vMerge="1"/>
                <a:tc hMerge="1" vMerge="1"/>
              </a:tr>
              <a:tr h="84770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tcPr>
                </a:tc>
                <a:tc gridSpan="6">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gridSpan="5">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r>
              <a:tr h="84770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rgbClr val="FF0000"/>
                        </a:solidFill>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4770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grpSp>
        <p:nvGrpSpPr>
          <p:cNvPr id="171" name="Google Shape;171;p18"/>
          <p:cNvGrpSpPr/>
          <p:nvPr/>
        </p:nvGrpSpPr>
        <p:grpSpPr>
          <a:xfrm>
            <a:off x="2019563" y="195975"/>
            <a:ext cx="6850387" cy="3260775"/>
            <a:chOff x="2019563" y="195975"/>
            <a:chExt cx="6850387" cy="3260775"/>
          </a:xfrm>
        </p:grpSpPr>
        <p:grpSp>
          <p:nvGrpSpPr>
            <p:cNvPr id="172" name="Google Shape;172;p18"/>
            <p:cNvGrpSpPr/>
            <p:nvPr/>
          </p:nvGrpSpPr>
          <p:grpSpPr>
            <a:xfrm>
              <a:off x="2019563" y="195975"/>
              <a:ext cx="6699408" cy="492600"/>
              <a:chOff x="2041875" y="195975"/>
              <a:chExt cx="6601052" cy="492600"/>
            </a:xfrm>
          </p:grpSpPr>
          <p:grpSp>
            <p:nvGrpSpPr>
              <p:cNvPr id="173" name="Google Shape;173;p18"/>
              <p:cNvGrpSpPr/>
              <p:nvPr/>
            </p:nvGrpSpPr>
            <p:grpSpPr>
              <a:xfrm>
                <a:off x="2685124" y="195975"/>
                <a:ext cx="5957803" cy="492600"/>
                <a:chOff x="1121091" y="195975"/>
                <a:chExt cx="5997386" cy="492600"/>
              </a:xfrm>
            </p:grpSpPr>
            <p:sp>
              <p:nvSpPr>
                <p:cNvPr id="174" name="Google Shape;174;p18"/>
                <p:cNvSpPr txBox="1"/>
                <p:nvPr/>
              </p:nvSpPr>
              <p:spPr>
                <a:xfrm>
                  <a:off x="4183577" y="195975"/>
                  <a:ext cx="2934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FF00FF"/>
                      </a:solidFill>
                      <a:latin typeface="Roboto"/>
                      <a:ea typeface="Roboto"/>
                      <a:cs typeface="Roboto"/>
                      <a:sym typeface="Roboto"/>
                    </a:rPr>
                    <a:t>bulle, ballon, </a:t>
                  </a:r>
                  <a:r>
                    <a:rPr lang="fr" sz="2000">
                      <a:solidFill>
                        <a:srgbClr val="FF00FF"/>
                      </a:solidFill>
                      <a:latin typeface="Roboto"/>
                      <a:ea typeface="Roboto"/>
                      <a:cs typeface="Roboto"/>
                      <a:sym typeface="Roboto"/>
                    </a:rPr>
                    <a:t>phylactère</a:t>
                  </a:r>
                  <a:endParaRPr/>
                </a:p>
              </p:txBody>
            </p:sp>
            <p:cxnSp>
              <p:nvCxnSpPr>
                <p:cNvPr id="175" name="Google Shape;175;p18"/>
                <p:cNvCxnSpPr>
                  <a:stCxn id="176" idx="1"/>
                  <a:endCxn id="174" idx="1"/>
                </p:cNvCxnSpPr>
                <p:nvPr/>
              </p:nvCxnSpPr>
              <p:spPr>
                <a:xfrm>
                  <a:off x="1121091" y="421247"/>
                  <a:ext cx="3062400" cy="21000"/>
                </a:xfrm>
                <a:prstGeom prst="straightConnector1">
                  <a:avLst/>
                </a:prstGeom>
                <a:noFill/>
                <a:ln cap="flat" cmpd="sng" w="19050">
                  <a:solidFill>
                    <a:srgbClr val="FF00FF"/>
                  </a:solidFill>
                  <a:prstDash val="solid"/>
                  <a:round/>
                  <a:headEnd len="med" w="med" type="none"/>
                  <a:tailEnd len="med" w="med" type="oval"/>
                </a:ln>
              </p:spPr>
            </p:cxnSp>
          </p:grpSp>
          <p:sp>
            <p:nvSpPr>
              <p:cNvPr id="177" name="Google Shape;177;p18"/>
              <p:cNvSpPr/>
              <p:nvPr/>
            </p:nvSpPr>
            <p:spPr>
              <a:xfrm>
                <a:off x="2041875" y="331100"/>
                <a:ext cx="730500" cy="357300"/>
              </a:xfrm>
              <a:prstGeom prst="ellipse">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78" name="Google Shape;178;p18"/>
            <p:cNvSpPr/>
            <p:nvPr/>
          </p:nvSpPr>
          <p:spPr>
            <a:xfrm>
              <a:off x="8269050" y="1152600"/>
              <a:ext cx="586200" cy="390900"/>
            </a:xfrm>
            <a:prstGeom prst="wedgeRectCallout">
              <a:avLst>
                <a:gd fmla="val -50000" name="adj1"/>
                <a:gd fmla="val 114946" name="adj2"/>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18"/>
            <p:cNvSpPr/>
            <p:nvPr/>
          </p:nvSpPr>
          <p:spPr>
            <a:xfrm>
              <a:off x="8254350" y="2007525"/>
              <a:ext cx="615600" cy="492600"/>
            </a:xfrm>
            <a:prstGeom prst="wedgeEllipseCallout">
              <a:avLst>
                <a:gd fmla="val 45220" name="adj1"/>
                <a:gd fmla="val 110643" name="adj2"/>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18"/>
            <p:cNvSpPr/>
            <p:nvPr/>
          </p:nvSpPr>
          <p:spPr>
            <a:xfrm>
              <a:off x="8254350" y="2964150"/>
              <a:ext cx="615600" cy="492600"/>
            </a:xfrm>
            <a:prstGeom prst="cloudCallout">
              <a:avLst>
                <a:gd fmla="val -45635" name="adj1"/>
                <a:gd fmla="val 121392" name="adj2"/>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81" name="Google Shape;181;p18"/>
          <p:cNvGrpSpPr/>
          <p:nvPr/>
        </p:nvGrpSpPr>
        <p:grpSpPr>
          <a:xfrm>
            <a:off x="165400" y="250000"/>
            <a:ext cx="9078875" cy="4809125"/>
            <a:chOff x="165400" y="250000"/>
            <a:chExt cx="9078875" cy="4809125"/>
          </a:xfrm>
        </p:grpSpPr>
        <p:grpSp>
          <p:nvGrpSpPr>
            <p:cNvPr id="182" name="Google Shape;182;p18"/>
            <p:cNvGrpSpPr/>
            <p:nvPr/>
          </p:nvGrpSpPr>
          <p:grpSpPr>
            <a:xfrm>
              <a:off x="165400" y="250000"/>
              <a:ext cx="5158200" cy="3492300"/>
              <a:chOff x="165400" y="250000"/>
              <a:chExt cx="5158200" cy="3492300"/>
            </a:xfrm>
          </p:grpSpPr>
          <p:sp>
            <p:nvSpPr>
              <p:cNvPr id="183" name="Google Shape;183;p18"/>
              <p:cNvSpPr/>
              <p:nvPr/>
            </p:nvSpPr>
            <p:spPr>
              <a:xfrm>
                <a:off x="1839225" y="250000"/>
                <a:ext cx="75600" cy="1734000"/>
              </a:xfrm>
              <a:prstGeom prst="rect">
                <a:avLst/>
              </a:prstGeom>
              <a:solidFill>
                <a:srgbClr val="B1C7E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p18"/>
              <p:cNvSpPr/>
              <p:nvPr/>
            </p:nvSpPr>
            <p:spPr>
              <a:xfrm>
                <a:off x="165400" y="1939000"/>
                <a:ext cx="5158200" cy="92700"/>
              </a:xfrm>
              <a:prstGeom prst="rect">
                <a:avLst/>
              </a:prstGeom>
              <a:solidFill>
                <a:srgbClr val="B1C7E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 name="Google Shape;185;p18"/>
              <p:cNvSpPr/>
              <p:nvPr/>
            </p:nvSpPr>
            <p:spPr>
              <a:xfrm>
                <a:off x="3575550" y="250000"/>
                <a:ext cx="75600" cy="1734000"/>
              </a:xfrm>
              <a:prstGeom prst="rect">
                <a:avLst/>
              </a:prstGeom>
              <a:solidFill>
                <a:srgbClr val="B1C7E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18"/>
              <p:cNvSpPr/>
              <p:nvPr/>
            </p:nvSpPr>
            <p:spPr>
              <a:xfrm>
                <a:off x="1405400" y="2008300"/>
                <a:ext cx="75600" cy="1734000"/>
              </a:xfrm>
              <a:prstGeom prst="rect">
                <a:avLst/>
              </a:prstGeom>
              <a:solidFill>
                <a:srgbClr val="B1C7E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18"/>
              <p:cNvSpPr/>
              <p:nvPr/>
            </p:nvSpPr>
            <p:spPr>
              <a:xfrm>
                <a:off x="4007650" y="2008300"/>
                <a:ext cx="75600" cy="1734000"/>
              </a:xfrm>
              <a:prstGeom prst="rect">
                <a:avLst/>
              </a:prstGeom>
              <a:solidFill>
                <a:srgbClr val="B1C7E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18"/>
              <p:cNvSpPr/>
              <p:nvPr/>
            </p:nvSpPr>
            <p:spPr>
              <a:xfrm>
                <a:off x="2707400" y="1984000"/>
                <a:ext cx="70500" cy="1758300"/>
              </a:xfrm>
              <a:prstGeom prst="rect">
                <a:avLst/>
              </a:prstGeom>
              <a:solidFill>
                <a:srgbClr val="B1C7E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89" name="Google Shape;189;p18"/>
            <p:cNvSpPr txBox="1"/>
            <p:nvPr/>
          </p:nvSpPr>
          <p:spPr>
            <a:xfrm>
              <a:off x="5853075" y="4258725"/>
              <a:ext cx="3391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rgbClr val="4A86E8"/>
                  </a:solidFill>
                  <a:latin typeface="Roboto"/>
                  <a:ea typeface="Roboto"/>
                  <a:cs typeface="Roboto"/>
                  <a:sym typeface="Roboto"/>
                </a:rPr>
                <a:t>gouttière, intercase, </a:t>
              </a:r>
              <a:endParaRPr sz="2000">
                <a:solidFill>
                  <a:srgbClr val="4A86E8"/>
                </a:solidFill>
                <a:latin typeface="Roboto"/>
                <a:ea typeface="Roboto"/>
                <a:cs typeface="Roboto"/>
                <a:sym typeface="Roboto"/>
              </a:endParaRPr>
            </a:p>
            <a:p>
              <a:pPr indent="0" lvl="0" marL="0" rtl="0" algn="l">
                <a:spcBef>
                  <a:spcPts val="0"/>
                </a:spcBef>
                <a:spcAft>
                  <a:spcPts val="0"/>
                </a:spcAft>
                <a:buNone/>
              </a:pPr>
              <a:r>
                <a:rPr lang="fr" sz="2000">
                  <a:solidFill>
                    <a:srgbClr val="4A86E8"/>
                  </a:solidFill>
                  <a:latin typeface="Roboto"/>
                  <a:ea typeface="Roboto"/>
                  <a:cs typeface="Roboto"/>
                  <a:sym typeface="Roboto"/>
                </a:rPr>
                <a:t>espace intericonique</a:t>
              </a:r>
              <a:endParaRPr sz="2000">
                <a:solidFill>
                  <a:srgbClr val="4A86E8"/>
                </a:solidFill>
                <a:latin typeface="Roboto"/>
                <a:ea typeface="Roboto"/>
                <a:cs typeface="Roboto"/>
                <a:sym typeface="Roboto"/>
              </a:endParaRPr>
            </a:p>
          </p:txBody>
        </p:sp>
      </p:grpSp>
      <p:grpSp>
        <p:nvGrpSpPr>
          <p:cNvPr id="190" name="Google Shape;190;p18"/>
          <p:cNvGrpSpPr/>
          <p:nvPr/>
        </p:nvGrpSpPr>
        <p:grpSpPr>
          <a:xfrm>
            <a:off x="2443600" y="722425"/>
            <a:ext cx="5151500" cy="775975"/>
            <a:chOff x="2443600" y="722425"/>
            <a:chExt cx="5151500" cy="775975"/>
          </a:xfrm>
        </p:grpSpPr>
        <p:sp>
          <p:nvSpPr>
            <p:cNvPr id="191" name="Google Shape;191;p18"/>
            <p:cNvSpPr txBox="1"/>
            <p:nvPr/>
          </p:nvSpPr>
          <p:spPr>
            <a:xfrm>
              <a:off x="5805600" y="1005800"/>
              <a:ext cx="178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rgbClr val="FF0000"/>
                  </a:solidFill>
                  <a:latin typeface="Roboto"/>
                  <a:ea typeface="Roboto"/>
                  <a:cs typeface="Roboto"/>
                  <a:sym typeface="Roboto"/>
                </a:rPr>
                <a:t>appendice</a:t>
              </a:r>
              <a:endParaRPr sz="2000">
                <a:solidFill>
                  <a:srgbClr val="FF0000"/>
                </a:solidFill>
                <a:latin typeface="Roboto"/>
                <a:ea typeface="Roboto"/>
                <a:cs typeface="Roboto"/>
                <a:sym typeface="Roboto"/>
              </a:endParaRPr>
            </a:p>
          </p:txBody>
        </p:sp>
        <p:cxnSp>
          <p:nvCxnSpPr>
            <p:cNvPr id="192" name="Google Shape;192;p18"/>
            <p:cNvCxnSpPr/>
            <p:nvPr/>
          </p:nvCxnSpPr>
          <p:spPr>
            <a:xfrm>
              <a:off x="2443600" y="722425"/>
              <a:ext cx="558000" cy="558000"/>
            </a:xfrm>
            <a:prstGeom prst="straightConnector1">
              <a:avLst/>
            </a:prstGeom>
            <a:noFill/>
            <a:ln cap="flat" cmpd="sng" w="19050">
              <a:solidFill>
                <a:srgbClr val="FF0000"/>
              </a:solidFill>
              <a:prstDash val="solid"/>
              <a:round/>
              <a:headEnd len="med" w="med" type="triangle"/>
              <a:tailEnd len="med" w="med" type="none"/>
            </a:ln>
          </p:spPr>
        </p:cxnSp>
        <p:cxnSp>
          <p:nvCxnSpPr>
            <p:cNvPr id="193" name="Google Shape;193;p18"/>
            <p:cNvCxnSpPr/>
            <p:nvPr/>
          </p:nvCxnSpPr>
          <p:spPr>
            <a:xfrm>
              <a:off x="3001600" y="1280425"/>
              <a:ext cx="2792700" cy="0"/>
            </a:xfrm>
            <a:prstGeom prst="straightConnector1">
              <a:avLst/>
            </a:prstGeom>
            <a:noFill/>
            <a:ln cap="flat" cmpd="sng" w="19050">
              <a:solidFill>
                <a:srgbClr val="FF0000"/>
              </a:solidFill>
              <a:prstDash val="solid"/>
              <a:round/>
              <a:headEnd len="med" w="med" type="none"/>
              <a:tailEnd len="med" w="med" type="oval"/>
            </a:ln>
          </p:spPr>
        </p:cxnSp>
      </p:grpSp>
      <p:grpSp>
        <p:nvGrpSpPr>
          <p:cNvPr id="194" name="Google Shape;194;p18"/>
          <p:cNvGrpSpPr/>
          <p:nvPr/>
        </p:nvGrpSpPr>
        <p:grpSpPr>
          <a:xfrm>
            <a:off x="2102500" y="314575"/>
            <a:ext cx="5492600" cy="2621375"/>
            <a:chOff x="2102500" y="314575"/>
            <a:chExt cx="5492600" cy="2621375"/>
          </a:xfrm>
        </p:grpSpPr>
        <p:grpSp>
          <p:nvGrpSpPr>
            <p:cNvPr id="195" name="Google Shape;195;p18"/>
            <p:cNvGrpSpPr/>
            <p:nvPr/>
          </p:nvGrpSpPr>
          <p:grpSpPr>
            <a:xfrm>
              <a:off x="2761800" y="1844000"/>
              <a:ext cx="4833300" cy="492600"/>
              <a:chOff x="2761800" y="1844000"/>
              <a:chExt cx="4833300" cy="492600"/>
            </a:xfrm>
          </p:grpSpPr>
          <p:cxnSp>
            <p:nvCxnSpPr>
              <p:cNvPr id="196" name="Google Shape;196;p18"/>
              <p:cNvCxnSpPr>
                <a:endCxn id="197" idx="1"/>
              </p:cNvCxnSpPr>
              <p:nvPr/>
            </p:nvCxnSpPr>
            <p:spPr>
              <a:xfrm flipH="1" rot="10800000">
                <a:off x="2761800" y="2090300"/>
                <a:ext cx="3043800" cy="8400"/>
              </a:xfrm>
              <a:prstGeom prst="straightConnector1">
                <a:avLst/>
              </a:prstGeom>
              <a:noFill/>
              <a:ln cap="flat" cmpd="sng" w="19050">
                <a:solidFill>
                  <a:srgbClr val="00FFFF"/>
                </a:solidFill>
                <a:prstDash val="solid"/>
                <a:round/>
                <a:headEnd len="med" w="med" type="none"/>
                <a:tailEnd len="med" w="med" type="oval"/>
              </a:ln>
            </p:spPr>
          </p:cxnSp>
          <p:sp>
            <p:nvSpPr>
              <p:cNvPr id="197" name="Google Shape;197;p18"/>
              <p:cNvSpPr txBox="1"/>
              <p:nvPr/>
            </p:nvSpPr>
            <p:spPr>
              <a:xfrm>
                <a:off x="5805600" y="1844000"/>
                <a:ext cx="178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rgbClr val="00FFFF"/>
                    </a:solidFill>
                    <a:latin typeface="Roboto"/>
                    <a:ea typeface="Roboto"/>
                    <a:cs typeface="Roboto"/>
                    <a:sym typeface="Roboto"/>
                  </a:rPr>
                  <a:t>onomatopée</a:t>
                </a:r>
                <a:endParaRPr sz="2000">
                  <a:solidFill>
                    <a:srgbClr val="00FFFF"/>
                  </a:solidFill>
                  <a:latin typeface="Roboto"/>
                  <a:ea typeface="Roboto"/>
                  <a:cs typeface="Roboto"/>
                  <a:sym typeface="Roboto"/>
                </a:endParaRPr>
              </a:p>
            </p:txBody>
          </p:sp>
        </p:grpSp>
        <p:sp>
          <p:nvSpPr>
            <p:cNvPr id="198" name="Google Shape;198;p18"/>
            <p:cNvSpPr/>
            <p:nvPr/>
          </p:nvSpPr>
          <p:spPr>
            <a:xfrm>
              <a:off x="2102500" y="2207550"/>
              <a:ext cx="728400" cy="728400"/>
            </a:xfrm>
            <a:prstGeom prst="ellipse">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 name="Google Shape;176;p18"/>
            <p:cNvSpPr/>
            <p:nvPr/>
          </p:nvSpPr>
          <p:spPr>
            <a:xfrm>
              <a:off x="2565725" y="314575"/>
              <a:ext cx="728400" cy="728400"/>
            </a:xfrm>
            <a:prstGeom prst="ellipse">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9" name="Google Shape;199;p18"/>
            <p:cNvCxnSpPr>
              <a:endCxn id="198" idx="7"/>
            </p:cNvCxnSpPr>
            <p:nvPr/>
          </p:nvCxnSpPr>
          <p:spPr>
            <a:xfrm flipH="1">
              <a:off x="2724228" y="1043122"/>
              <a:ext cx="205800" cy="1271100"/>
            </a:xfrm>
            <a:prstGeom prst="straightConnector1">
              <a:avLst/>
            </a:prstGeom>
            <a:noFill/>
            <a:ln cap="flat" cmpd="sng" w="19050">
              <a:solidFill>
                <a:srgbClr val="00FFFF"/>
              </a:solidFill>
              <a:prstDash val="solid"/>
              <a:round/>
              <a:headEnd len="med" w="med" type="none"/>
              <a:tailEnd len="med" w="med" type="none"/>
            </a:ln>
          </p:spPr>
        </p:cxnSp>
      </p:grpSp>
      <p:grpSp>
        <p:nvGrpSpPr>
          <p:cNvPr id="200" name="Google Shape;200;p18"/>
          <p:cNvGrpSpPr/>
          <p:nvPr/>
        </p:nvGrpSpPr>
        <p:grpSpPr>
          <a:xfrm>
            <a:off x="724725" y="978050"/>
            <a:ext cx="5017200" cy="3906350"/>
            <a:chOff x="724725" y="978050"/>
            <a:chExt cx="5017200" cy="3906350"/>
          </a:xfrm>
        </p:grpSpPr>
        <p:grpSp>
          <p:nvGrpSpPr>
            <p:cNvPr id="201" name="Google Shape;201;p18"/>
            <p:cNvGrpSpPr/>
            <p:nvPr/>
          </p:nvGrpSpPr>
          <p:grpSpPr>
            <a:xfrm>
              <a:off x="740850" y="978050"/>
              <a:ext cx="5001075" cy="3906350"/>
              <a:chOff x="740850" y="978050"/>
              <a:chExt cx="5001075" cy="3906350"/>
            </a:xfrm>
          </p:grpSpPr>
          <p:sp>
            <p:nvSpPr>
              <p:cNvPr id="202" name="Google Shape;202;p18"/>
              <p:cNvSpPr txBox="1"/>
              <p:nvPr/>
            </p:nvSpPr>
            <p:spPr>
              <a:xfrm>
                <a:off x="1083225" y="4391800"/>
                <a:ext cx="465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rgbClr val="9900FF"/>
                    </a:solidFill>
                    <a:latin typeface="Roboto"/>
                    <a:ea typeface="Roboto"/>
                    <a:cs typeface="Roboto"/>
                    <a:sym typeface="Roboto"/>
                  </a:rPr>
                  <a:t>symboles graphiques, idéogrammes</a:t>
                </a:r>
                <a:endParaRPr sz="2000">
                  <a:solidFill>
                    <a:srgbClr val="9900FF"/>
                  </a:solidFill>
                  <a:latin typeface="Roboto"/>
                  <a:ea typeface="Roboto"/>
                  <a:cs typeface="Roboto"/>
                  <a:sym typeface="Roboto"/>
                </a:endParaRPr>
              </a:p>
            </p:txBody>
          </p:sp>
          <p:sp>
            <p:nvSpPr>
              <p:cNvPr id="203" name="Google Shape;203;p18"/>
              <p:cNvSpPr/>
              <p:nvPr/>
            </p:nvSpPr>
            <p:spPr>
              <a:xfrm>
                <a:off x="1466550" y="2203725"/>
                <a:ext cx="492600" cy="4926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18"/>
              <p:cNvSpPr/>
              <p:nvPr/>
            </p:nvSpPr>
            <p:spPr>
              <a:xfrm>
                <a:off x="4832450" y="978050"/>
                <a:ext cx="492600" cy="4926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05" name="Google Shape;205;p18"/>
              <p:cNvCxnSpPr>
                <a:stCxn id="203" idx="7"/>
                <a:endCxn id="204" idx="3"/>
              </p:cNvCxnSpPr>
              <p:nvPr/>
            </p:nvCxnSpPr>
            <p:spPr>
              <a:xfrm flipH="1" rot="10800000">
                <a:off x="1887010" y="1398365"/>
                <a:ext cx="3017700" cy="877500"/>
              </a:xfrm>
              <a:prstGeom prst="straightConnector1">
                <a:avLst/>
              </a:prstGeom>
              <a:noFill/>
              <a:ln cap="flat" cmpd="sng" w="19050">
                <a:solidFill>
                  <a:srgbClr val="9900FF"/>
                </a:solidFill>
                <a:prstDash val="solid"/>
                <a:round/>
                <a:headEnd len="med" w="med" type="none"/>
                <a:tailEnd len="med" w="med" type="none"/>
              </a:ln>
            </p:spPr>
          </p:cxnSp>
          <p:cxnSp>
            <p:nvCxnSpPr>
              <p:cNvPr id="206" name="Google Shape;206;p18"/>
              <p:cNvCxnSpPr>
                <a:stCxn id="203" idx="4"/>
              </p:cNvCxnSpPr>
              <p:nvPr/>
            </p:nvCxnSpPr>
            <p:spPr>
              <a:xfrm flipH="1">
                <a:off x="740850" y="2696325"/>
                <a:ext cx="972000" cy="1938300"/>
              </a:xfrm>
              <a:prstGeom prst="straightConnector1">
                <a:avLst/>
              </a:prstGeom>
              <a:noFill/>
              <a:ln cap="flat" cmpd="sng" w="19050">
                <a:solidFill>
                  <a:srgbClr val="9900FF"/>
                </a:solidFill>
                <a:prstDash val="solid"/>
                <a:round/>
                <a:headEnd len="med" w="med" type="none"/>
                <a:tailEnd len="med" w="med" type="none"/>
              </a:ln>
            </p:spPr>
          </p:cxnSp>
        </p:grpSp>
        <p:cxnSp>
          <p:nvCxnSpPr>
            <p:cNvPr id="207" name="Google Shape;207;p18"/>
            <p:cNvCxnSpPr>
              <a:endCxn id="202" idx="1"/>
            </p:cNvCxnSpPr>
            <p:nvPr/>
          </p:nvCxnSpPr>
          <p:spPr>
            <a:xfrm>
              <a:off x="724725" y="4638100"/>
              <a:ext cx="358500" cy="0"/>
            </a:xfrm>
            <a:prstGeom prst="straightConnector1">
              <a:avLst/>
            </a:prstGeom>
            <a:noFill/>
            <a:ln cap="flat" cmpd="sng" w="19050">
              <a:solidFill>
                <a:srgbClr val="9900FF"/>
              </a:solidFill>
              <a:prstDash val="solid"/>
              <a:round/>
              <a:headEnd len="med" w="med" type="none"/>
              <a:tailEnd len="med" w="med" type="oval"/>
            </a:ln>
          </p:spPr>
        </p:cxnSp>
      </p:grpSp>
      <p:grpSp>
        <p:nvGrpSpPr>
          <p:cNvPr id="208" name="Google Shape;208;p18"/>
          <p:cNvGrpSpPr/>
          <p:nvPr/>
        </p:nvGrpSpPr>
        <p:grpSpPr>
          <a:xfrm>
            <a:off x="3731550" y="2619075"/>
            <a:ext cx="4210125" cy="1285750"/>
            <a:chOff x="3731550" y="2619075"/>
            <a:chExt cx="4210125" cy="1285750"/>
          </a:xfrm>
        </p:grpSpPr>
        <p:sp>
          <p:nvSpPr>
            <p:cNvPr id="209" name="Google Shape;209;p18"/>
            <p:cNvSpPr/>
            <p:nvPr/>
          </p:nvSpPr>
          <p:spPr>
            <a:xfrm>
              <a:off x="3731550" y="2866975"/>
              <a:ext cx="163200" cy="69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10" name="Google Shape;210;p18"/>
            <p:cNvGrpSpPr/>
            <p:nvPr/>
          </p:nvGrpSpPr>
          <p:grpSpPr>
            <a:xfrm>
              <a:off x="3889625" y="2619075"/>
              <a:ext cx="4052050" cy="1285750"/>
              <a:chOff x="3889625" y="2619075"/>
              <a:chExt cx="4052050" cy="1285750"/>
            </a:xfrm>
          </p:grpSpPr>
          <p:grpSp>
            <p:nvGrpSpPr>
              <p:cNvPr id="211" name="Google Shape;211;p18"/>
              <p:cNvGrpSpPr/>
              <p:nvPr/>
            </p:nvGrpSpPr>
            <p:grpSpPr>
              <a:xfrm>
                <a:off x="3889625" y="2619075"/>
                <a:ext cx="4052050" cy="800400"/>
                <a:chOff x="2289425" y="1780875"/>
                <a:chExt cx="4052050" cy="800400"/>
              </a:xfrm>
            </p:grpSpPr>
            <p:cxnSp>
              <p:nvCxnSpPr>
                <p:cNvPr id="212" name="Google Shape;212;p18"/>
                <p:cNvCxnSpPr/>
                <p:nvPr/>
              </p:nvCxnSpPr>
              <p:spPr>
                <a:xfrm>
                  <a:off x="2289425" y="2069600"/>
                  <a:ext cx="1981200" cy="0"/>
                </a:xfrm>
                <a:prstGeom prst="straightConnector1">
                  <a:avLst/>
                </a:prstGeom>
                <a:noFill/>
                <a:ln cap="flat" cmpd="sng" w="19050">
                  <a:solidFill>
                    <a:srgbClr val="FF9900"/>
                  </a:solidFill>
                  <a:prstDash val="solid"/>
                  <a:round/>
                  <a:headEnd len="med" w="med" type="none"/>
                  <a:tailEnd len="med" w="med" type="oval"/>
                </a:ln>
              </p:spPr>
            </p:cxnSp>
            <p:sp>
              <p:nvSpPr>
                <p:cNvPr id="213" name="Google Shape;213;p18"/>
                <p:cNvSpPr txBox="1"/>
                <p:nvPr/>
              </p:nvSpPr>
              <p:spPr>
                <a:xfrm>
                  <a:off x="4270575" y="1780875"/>
                  <a:ext cx="2070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rgbClr val="FF9900"/>
                      </a:solidFill>
                      <a:latin typeface="Roboto"/>
                      <a:ea typeface="Roboto"/>
                      <a:cs typeface="Roboto"/>
                      <a:sym typeface="Roboto"/>
                    </a:rPr>
                    <a:t>lettrage, typographie</a:t>
                  </a:r>
                  <a:endParaRPr sz="2000">
                    <a:solidFill>
                      <a:srgbClr val="FF9900"/>
                    </a:solidFill>
                    <a:latin typeface="Roboto"/>
                    <a:ea typeface="Roboto"/>
                    <a:cs typeface="Roboto"/>
                    <a:sym typeface="Roboto"/>
                  </a:endParaRPr>
                </a:p>
              </p:txBody>
            </p:sp>
          </p:grpSp>
          <p:sp>
            <p:nvSpPr>
              <p:cNvPr id="214" name="Google Shape;214;p18"/>
              <p:cNvSpPr txBox="1"/>
              <p:nvPr/>
            </p:nvSpPr>
            <p:spPr>
              <a:xfrm>
                <a:off x="5665725" y="3513925"/>
                <a:ext cx="21627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2000">
                    <a:solidFill>
                      <a:schemeClr val="accent4"/>
                    </a:solidFill>
                    <a:latin typeface="Comic Sans MS"/>
                    <a:ea typeface="Comic Sans MS"/>
                    <a:cs typeface="Comic Sans MS"/>
                    <a:sym typeface="Comic Sans MS"/>
                  </a:rPr>
                  <a:t>Comics Sans MS</a:t>
                </a:r>
                <a:endParaRPr sz="2000">
                  <a:solidFill>
                    <a:schemeClr val="accent4"/>
                  </a:solidFill>
                  <a:latin typeface="Comic Sans MS"/>
                  <a:ea typeface="Comic Sans MS"/>
                  <a:cs typeface="Comic Sans MS"/>
                  <a:sym typeface="Comic Sans MS"/>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8" name="Shape 218"/>
        <p:cNvGrpSpPr/>
        <p:nvPr/>
      </p:nvGrpSpPr>
      <p:grpSpPr>
        <a:xfrm>
          <a:off x="0" y="0"/>
          <a:ext cx="0" cy="0"/>
          <a:chOff x="0" y="0"/>
          <a:chExt cx="0" cy="0"/>
        </a:xfrm>
      </p:grpSpPr>
      <p:sp>
        <p:nvSpPr>
          <p:cNvPr id="219" name="Google Shape;219;p19"/>
          <p:cNvSpPr txBox="1"/>
          <p:nvPr/>
        </p:nvSpPr>
        <p:spPr>
          <a:xfrm>
            <a:off x="1798850" y="1438850"/>
            <a:ext cx="317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rgbClr val="FF00FF"/>
                </a:solidFill>
                <a:latin typeface="Roboto"/>
                <a:ea typeface="Roboto"/>
                <a:cs typeface="Roboto"/>
                <a:sym typeface="Roboto"/>
              </a:rPr>
              <a:t>2.    L  A    B  D    : </a:t>
            </a:r>
            <a:endParaRPr>
              <a:solidFill>
                <a:srgbClr val="FF00FF"/>
              </a:solidFill>
            </a:endParaRPr>
          </a:p>
        </p:txBody>
      </p:sp>
      <p:sp>
        <p:nvSpPr>
          <p:cNvPr id="220" name="Google Shape;220;p19"/>
          <p:cNvSpPr txBox="1"/>
          <p:nvPr/>
        </p:nvSpPr>
        <p:spPr>
          <a:xfrm>
            <a:off x="1879430" y="1438850"/>
            <a:ext cx="317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rgbClr val="4A86E8"/>
                </a:solidFill>
                <a:latin typeface="Roboto"/>
                <a:ea typeface="Roboto"/>
                <a:cs typeface="Roboto"/>
                <a:sym typeface="Roboto"/>
              </a:rPr>
              <a:t>2.    L  A    B  D    : </a:t>
            </a:r>
            <a:endParaRPr>
              <a:solidFill>
                <a:srgbClr val="4A86E8"/>
              </a:solidFill>
            </a:endParaRPr>
          </a:p>
        </p:txBody>
      </p:sp>
      <p:graphicFrame>
        <p:nvGraphicFramePr>
          <p:cNvPr id="221" name="Google Shape;221;p19"/>
          <p:cNvGraphicFramePr/>
          <p:nvPr/>
        </p:nvGraphicFramePr>
        <p:xfrm>
          <a:off x="0" y="-457200"/>
          <a:ext cx="3000000" cy="3000000"/>
        </p:xfrm>
        <a:graphic>
          <a:graphicData uri="http://schemas.openxmlformats.org/drawingml/2006/table">
            <a:tbl>
              <a:tblPr>
                <a:noFill/>
                <a:tableStyleId>{687A722A-0D25-40F6-863F-2EE94639BE53}</a:tableStyleId>
              </a:tblPr>
              <a:tblGrid>
                <a:gridCol w="831400"/>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7">
                  <a:txBody>
                    <a:bodyPr/>
                    <a:lstStyle/>
                    <a:p>
                      <a:pPr indent="0" lvl="0" marL="0" rtl="0" algn="l">
                        <a:spcBef>
                          <a:spcPts val="0"/>
                        </a:spcBef>
                        <a:spcAft>
                          <a:spcPts val="0"/>
                        </a:spcAft>
                        <a:buNone/>
                      </a:pPr>
                      <a:r>
                        <a:rPr lang="fr" sz="2000">
                          <a:latin typeface="Roboto"/>
                          <a:ea typeface="Roboto"/>
                          <a:cs typeface="Roboto"/>
                          <a:sym typeface="Roboto"/>
                        </a:rPr>
                        <a:t>    </a:t>
                      </a:r>
                      <a:r>
                        <a:rPr lang="fr" sz="2000">
                          <a:solidFill>
                            <a:schemeClr val="dk1"/>
                          </a:solidFill>
                          <a:latin typeface="Roboto"/>
                          <a:ea typeface="Roboto"/>
                          <a:cs typeface="Roboto"/>
                          <a:sym typeface="Roboto"/>
                        </a:rPr>
                        <a:t>2.    L  A    B  D    :    U  N    M  É  D  I  U  M</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8">
                  <a:txBody>
                    <a:bodyPr/>
                    <a:lstStyle/>
                    <a:p>
                      <a:pPr indent="0" lvl="0" marL="0" rtl="0" algn="l">
                        <a:spcBef>
                          <a:spcPts val="0"/>
                        </a:spcBef>
                        <a:spcAft>
                          <a:spcPts val="0"/>
                        </a:spcAft>
                        <a:buNone/>
                      </a:pPr>
                      <a:r>
                        <a:rPr lang="fr" sz="2000">
                          <a:solidFill>
                            <a:schemeClr val="dk1"/>
                          </a:solidFill>
                          <a:latin typeface="Roboto"/>
                          <a:ea typeface="Roboto"/>
                          <a:cs typeface="Roboto"/>
                          <a:sym typeface="Roboto"/>
                        </a:rPr>
                        <a:t>    Q  U  I    J  O  U  E    A  V  E  C    L  E  S    C  O  D  E  S</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hMerge="1"/>
                <a:tc hMerge="1"/>
                <a:tc hMerge="1"/>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5">
                  <a:txBody>
                    <a:bodyPr/>
                    <a:lstStyle/>
                    <a:p>
                      <a:pPr indent="0" lvl="0" marL="0" rtl="0" algn="l">
                        <a:spcBef>
                          <a:spcPts val="0"/>
                        </a:spcBef>
                        <a:spcAft>
                          <a:spcPts val="0"/>
                        </a:spcAft>
                        <a:buNone/>
                      </a:pPr>
                      <a:r>
                        <a:rPr lang="fr"/>
                        <a:t>  </a:t>
                      </a:r>
                      <a:r>
                        <a:rPr lang="fr" sz="2000">
                          <a:latin typeface="Roboto"/>
                          <a:ea typeface="Roboto"/>
                          <a:cs typeface="Roboto"/>
                          <a:sym typeface="Roboto"/>
                        </a:rPr>
                        <a:t>  E  T    L  E  S    C  A  S  E  S</a:t>
                      </a:r>
                      <a:endParaRPr sz="20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5" name="Shape 225"/>
        <p:cNvGrpSpPr/>
        <p:nvPr/>
      </p:nvGrpSpPr>
      <p:grpSpPr>
        <a:xfrm>
          <a:off x="0" y="0"/>
          <a:ext cx="0" cy="0"/>
          <a:chOff x="0" y="0"/>
          <a:chExt cx="0" cy="0"/>
        </a:xfrm>
      </p:grpSpPr>
      <p:graphicFrame>
        <p:nvGraphicFramePr>
          <p:cNvPr id="226" name="Google Shape;226;p20"/>
          <p:cNvGraphicFramePr/>
          <p:nvPr/>
        </p:nvGraphicFramePr>
        <p:xfrm>
          <a:off x="125" y="0"/>
          <a:ext cx="3000000" cy="3000000"/>
        </p:xfrm>
        <a:graphic>
          <a:graphicData uri="http://schemas.openxmlformats.org/drawingml/2006/table">
            <a:tbl>
              <a:tblPr>
                <a:noFill/>
                <a:tableStyleId>{687A722A-0D25-40F6-863F-2EE94639BE53}</a:tableStyleId>
              </a:tblPr>
              <a:tblGrid>
                <a:gridCol w="831275"/>
                <a:gridCol w="831275"/>
                <a:gridCol w="831275"/>
                <a:gridCol w="831275"/>
                <a:gridCol w="831275"/>
                <a:gridCol w="831275"/>
                <a:gridCol w="831275"/>
                <a:gridCol w="831275"/>
                <a:gridCol w="831275"/>
                <a:gridCol w="831275"/>
                <a:gridCol w="831275"/>
              </a:tblGrid>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tcPr>
                </a:tc>
                <a:tc gridSpan="5" rowSpan="6">
                  <a:txBody>
                    <a:bodyPr/>
                    <a:lstStyle/>
                    <a:p>
                      <a:pPr indent="0" lvl="0" marL="0" rtl="0" algn="l">
                        <a:spcBef>
                          <a:spcPts val="0"/>
                        </a:spcBef>
                        <a:spcAft>
                          <a:spcPts val="0"/>
                        </a:spcAft>
                        <a:buNone/>
                      </a:pPr>
                      <a:r>
                        <a:rPr lang="fr" sz="2000">
                          <a:solidFill>
                            <a:schemeClr val="dk1"/>
                          </a:solidFill>
                          <a:latin typeface="Roboto"/>
                          <a:ea typeface="Roboto"/>
                          <a:cs typeface="Roboto"/>
                          <a:sym typeface="Roboto"/>
                        </a:rPr>
                        <a:t>  </a:t>
                      </a:r>
                      <a:endParaRPr sz="2000">
                        <a:solidFill>
                          <a:schemeClr val="dk1"/>
                        </a:solidFill>
                        <a:latin typeface="Roboto"/>
                        <a:ea typeface="Roboto"/>
                        <a:cs typeface="Roboto"/>
                        <a:sym typeface="Roboto"/>
                      </a:endParaRPr>
                    </a:p>
                    <a:p>
                      <a:pPr indent="0" lvl="0" marL="0" rtl="0" algn="l">
                        <a:spcBef>
                          <a:spcPts val="0"/>
                        </a:spcBef>
                        <a:spcAft>
                          <a:spcPts val="0"/>
                        </a:spcAft>
                        <a:buNone/>
                      </a:pPr>
                      <a:r>
                        <a:rPr i="1" lang="fr" sz="2000">
                          <a:solidFill>
                            <a:schemeClr val="dk1"/>
                          </a:solidFill>
                          <a:latin typeface="Roboto"/>
                          <a:ea typeface="Roboto"/>
                          <a:cs typeface="Roboto"/>
                          <a:sym typeface="Roboto"/>
                        </a:rPr>
                        <a:t>  </a:t>
                      </a:r>
                      <a:endParaRPr i="1" sz="20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rowSpan="6" hMerge="1"/>
                <a:tc rowSpan="6" hMerge="1"/>
                <a:tc rowSpan="6" hMerge="1"/>
                <a:tc rowSpan="6" hMerge="1"/>
                <a:tc>
                  <a:txBody>
                    <a:bodyPr/>
                    <a:lstStyle/>
                    <a:p>
                      <a:pPr indent="0" lvl="0" marL="0" rtl="0" algn="l">
                        <a:spcBef>
                          <a:spcPts val="0"/>
                        </a:spcBef>
                        <a:spcAft>
                          <a:spcPts val="0"/>
                        </a:spcAft>
                        <a:buNone/>
                      </a:pPr>
                      <a:r>
                        <a:t/>
                      </a:r>
                      <a:endParaRPr sz="15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tcPr>
                </a:tc>
                <a:tc gridSpan="5" vMerge="1"/>
                <a:tc hMerge="1" vMerge="1"/>
                <a:tc hMerge="1" vMerge="1"/>
                <a:tc hMerge="1" vMerge="1"/>
                <a:tc hMerge="1" vMerge="1"/>
                <a:tc gridSpan="4" rowSpan="3">
                  <a:txBody>
                    <a:bodyPr/>
                    <a:lstStyle/>
                    <a:p>
                      <a:pPr indent="0" lvl="0" marL="0" rtl="0" algn="l">
                        <a:spcBef>
                          <a:spcPts val="0"/>
                        </a:spcBef>
                        <a:spcAft>
                          <a:spcPts val="0"/>
                        </a:spcAft>
                        <a:buNone/>
                      </a:pPr>
                      <a:r>
                        <a:t/>
                      </a:r>
                      <a:endParaRPr/>
                    </a:p>
                  </a:txBody>
                  <a:tcPr marT="91425" marB="91425" marR="91425" marL="91425"/>
                </a:tc>
                <a:tc rowSpan="3" hMerge="1"/>
                <a:tc rowSpan="3" hMerge="1"/>
                <a:tc rowSpan="3" hMerge="1"/>
                <a:tc>
                  <a:txBody>
                    <a:bodyPr/>
                    <a:lstStyle/>
                    <a:p>
                      <a:pPr indent="0" lvl="0" marL="0" rtl="0" algn="l">
                        <a:spcBef>
                          <a:spcPts val="0"/>
                        </a:spcBef>
                        <a:spcAft>
                          <a:spcPts val="0"/>
                        </a:spcAft>
                        <a:buNone/>
                      </a:pPr>
                      <a:r>
                        <a:t/>
                      </a:r>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tcPr>
                </a:tc>
                <a:tc gridSpan="5" vMerge="1"/>
                <a:tc hMerge="1" vMerge="1"/>
                <a:tc hMerge="1" vMerge="1"/>
                <a:tc hMerge="1" vMerge="1"/>
                <a:tc hMerge="1" vMerge="1"/>
                <a:tc gridSpan="4" vMerge="1"/>
                <a:tc hMerge="1" vMerge="1"/>
                <a:tc hMerge="1" vMerge="1"/>
                <a:tc hMerge="1" vMerge="1"/>
                <a:tc>
                  <a:txBody>
                    <a:bodyPr/>
                    <a:lstStyle/>
                    <a:p>
                      <a:pPr indent="0" lvl="0" marL="0" rtl="0" algn="l">
                        <a:spcBef>
                          <a:spcPts val="0"/>
                        </a:spcBef>
                        <a:spcAft>
                          <a:spcPts val="0"/>
                        </a:spcAft>
                        <a:buNone/>
                      </a:pPr>
                      <a:r>
                        <a:t/>
                      </a:r>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tcPr>
                </a:tc>
                <a:tc gridSpan="5" vMerge="1"/>
                <a:tc hMerge="1" vMerge="1"/>
                <a:tc hMerge="1" vMerge="1"/>
                <a:tc hMerge="1" vMerge="1"/>
                <a:tc hMerge="1" vMerge="1"/>
                <a:tc gridSpan="4" vMerge="1"/>
                <a:tc hMerge="1" vMerge="1"/>
                <a:tc hMerge="1" vMerge="1"/>
                <a:tc hMerge="1" vMerge="1"/>
                <a:tc>
                  <a:txBody>
                    <a:bodyPr/>
                    <a:lstStyle/>
                    <a:p>
                      <a:pPr indent="0" lvl="0" marL="0" rtl="0" algn="l">
                        <a:spcBef>
                          <a:spcPts val="0"/>
                        </a:spcBef>
                        <a:spcAft>
                          <a:spcPts val="0"/>
                        </a:spcAft>
                        <a:buNone/>
                      </a:pPr>
                      <a:r>
                        <a:t/>
                      </a:r>
                      <a:endParaRPr/>
                    </a:p>
                  </a:txBody>
                  <a:tcPr marT="91425" marB="91425" marR="91425" marL="91425"/>
                </a:tc>
              </a:tr>
              <a:tr h="857250">
                <a:tc>
                  <a:txBody>
                    <a:bodyPr/>
                    <a:lstStyle/>
                    <a:p>
                      <a:pPr indent="0" lvl="0" marL="0" rtl="0" algn="ctr">
                        <a:spcBef>
                          <a:spcPts val="0"/>
                        </a:spcBef>
                        <a:spcAft>
                          <a:spcPts val="0"/>
                        </a:spcAft>
                        <a:buNone/>
                      </a:pPr>
                      <a:r>
                        <a:t/>
                      </a:r>
                      <a:endParaRPr sz="2000">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tcPr>
                </a:tc>
                <a:tc gridSpan="5" vMerge="1"/>
                <a:tc hMerge="1" vMerge="1"/>
                <a:tc hMerge="1" vMerge="1"/>
                <a:tc hMerge="1" vMerge="1"/>
                <a:tc hMerge="1" vMerge="1"/>
                <a:tc gridSpan="4">
                  <a:txBody>
                    <a:bodyPr/>
                    <a:lstStyle/>
                    <a:p>
                      <a:pPr indent="0" lvl="0" marL="0" rtl="0" algn="l">
                        <a:spcBef>
                          <a:spcPts val="0"/>
                        </a:spcBef>
                        <a:spcAft>
                          <a:spcPts val="0"/>
                        </a:spcAft>
                        <a:buNone/>
                      </a:pPr>
                      <a:r>
                        <a:rPr b="1" lang="fr" sz="2000">
                          <a:solidFill>
                            <a:schemeClr val="dk1"/>
                          </a:solidFill>
                          <a:latin typeface="Roboto"/>
                          <a:ea typeface="Roboto"/>
                          <a:cs typeface="Roboto"/>
                          <a:sym typeface="Roboto"/>
                        </a:rPr>
                        <a:t>Winsor McCAY,</a:t>
                      </a:r>
                      <a:r>
                        <a:rPr b="1" i="1" lang="fr" sz="2000">
                          <a:solidFill>
                            <a:schemeClr val="dk1"/>
                          </a:solidFill>
                          <a:latin typeface="Roboto"/>
                          <a:ea typeface="Roboto"/>
                          <a:cs typeface="Roboto"/>
                          <a:sym typeface="Roboto"/>
                        </a:rPr>
                        <a:t> Le petit Sammy éternue, </a:t>
                      </a:r>
                      <a:r>
                        <a:rPr b="1" lang="fr" sz="2000">
                          <a:solidFill>
                            <a:schemeClr val="dk1"/>
                          </a:solidFill>
                          <a:latin typeface="Roboto"/>
                          <a:ea typeface="Roboto"/>
                          <a:cs typeface="Roboto"/>
                          <a:sym typeface="Roboto"/>
                        </a:rPr>
                        <a:t>1906.</a:t>
                      </a:r>
                      <a:endParaRPr sz="2000"/>
                    </a:p>
                  </a:txBody>
                  <a:tcPr marT="91425" marB="91425" marR="91425" marL="91425"/>
                </a:tc>
                <a:tc hMerge="1"/>
                <a:tc hMerge="1"/>
                <a:tc hMerge="1"/>
                <a:tc>
                  <a:txBody>
                    <a:bodyPr/>
                    <a:lstStyle/>
                    <a:p>
                      <a:pPr indent="0" lvl="0" marL="0" rtl="0" algn="l">
                        <a:spcBef>
                          <a:spcPts val="0"/>
                        </a:spcBef>
                        <a:spcAft>
                          <a:spcPts val="0"/>
                        </a:spcAft>
                        <a:buNone/>
                      </a:pPr>
                      <a:r>
                        <a:t/>
                      </a:r>
                      <a:endParaRPr/>
                    </a:p>
                  </a:txBody>
                  <a:tcPr marT="91425" marB="91425" marR="91425" marL="91425" anchor="ctr"/>
                </a:tc>
              </a:tr>
              <a:tr h="857250">
                <a:tc>
                  <a:txBody>
                    <a:bodyPr/>
                    <a:lstStyle/>
                    <a:p>
                      <a:pPr indent="0" lvl="0" marL="0" rtl="0" algn="l">
                        <a:spcBef>
                          <a:spcPts val="0"/>
                        </a:spcBef>
                        <a:spcAft>
                          <a:spcPts val="0"/>
                        </a:spcAft>
                        <a:buNone/>
                      </a:pPr>
                      <a:r>
                        <a:t/>
                      </a:r>
                      <a:endParaRPr sz="2000">
                        <a:latin typeface="Roboto"/>
                        <a:ea typeface="Roboto"/>
                        <a:cs typeface="Roboto"/>
                        <a:sym typeface="Roboto"/>
                      </a:endParaRPr>
                    </a:p>
                  </a:txBody>
                  <a:tcPr marT="91425" marB="91425" marR="91425" marL="91425" anchor="ctr"/>
                </a:tc>
                <a:tc gridSpan="5" vMerge="1"/>
                <a:tc hMerge="1" vMerge="1"/>
                <a:tc hMerge="1" vMerge="1"/>
                <a:tc hMerge="1" vMerge="1"/>
                <a:tc hMerge="1" vMerge="1"/>
                <a:tc gridSpan="4">
                  <a:txBody>
                    <a:bodyPr/>
                    <a:lstStyle/>
                    <a:p>
                      <a:pPr indent="0" lvl="0" marL="0" rtl="0" algn="l">
                        <a:spcBef>
                          <a:spcPts val="0"/>
                        </a:spcBef>
                        <a:spcAft>
                          <a:spcPts val="0"/>
                        </a:spcAft>
                        <a:buNone/>
                      </a:pPr>
                      <a:r>
                        <a:rPr lang="fr" sz="1500">
                          <a:solidFill>
                            <a:srgbClr val="4A86E8"/>
                          </a:solidFill>
                          <a:latin typeface="Roboto"/>
                          <a:ea typeface="Roboto"/>
                          <a:cs typeface="Roboto"/>
                          <a:sym typeface="Roboto"/>
                        </a:rPr>
                        <a:t>Intégration d’un élément extradiégétique à l’histoire. </a:t>
                      </a:r>
                      <a:endParaRPr sz="1500">
                        <a:solidFill>
                          <a:srgbClr val="4A86E8"/>
                        </a:solidFill>
                        <a:latin typeface="Roboto"/>
                        <a:ea typeface="Roboto"/>
                        <a:cs typeface="Roboto"/>
                        <a:sym typeface="Roboto"/>
                      </a:endParaRPr>
                    </a:p>
                    <a:p>
                      <a:pPr indent="0" lvl="0" marL="0" rtl="0" algn="l">
                        <a:spcBef>
                          <a:spcPts val="0"/>
                        </a:spcBef>
                        <a:spcAft>
                          <a:spcPts val="0"/>
                        </a:spcAft>
                        <a:buNone/>
                      </a:pPr>
                      <a:r>
                        <a:rPr lang="fr" sz="1500">
                          <a:solidFill>
                            <a:srgbClr val="FF00FF"/>
                          </a:solidFill>
                          <a:latin typeface="Roboto"/>
                          <a:ea typeface="Roboto"/>
                          <a:cs typeface="Roboto"/>
                          <a:sym typeface="Roboto"/>
                        </a:rPr>
                        <a:t>Renforce l’effet comique.</a:t>
                      </a:r>
                      <a:endParaRPr sz="1500">
                        <a:solidFill>
                          <a:srgbClr val="FF00FF"/>
                        </a:solidFill>
                        <a:latin typeface="Roboto"/>
                        <a:ea typeface="Roboto"/>
                        <a:cs typeface="Roboto"/>
                        <a:sym typeface="Roboto"/>
                      </a:endParaRPr>
                    </a:p>
                  </a:txBody>
                  <a:tcPr marT="91425" marB="91425" marR="91425" marL="91425"/>
                </a:tc>
                <a:tc hMerge="1"/>
                <a:tc hMerge="1"/>
                <a:tc hMerge="1"/>
                <a:tc>
                  <a:txBody>
                    <a:bodyPr/>
                    <a:lstStyle/>
                    <a:p>
                      <a:pPr indent="0" lvl="0" marL="0" rtl="0" algn="l">
                        <a:spcBef>
                          <a:spcPts val="0"/>
                        </a:spcBef>
                        <a:spcAft>
                          <a:spcPts val="0"/>
                        </a:spcAft>
                        <a:buNone/>
                      </a:pPr>
                      <a:r>
                        <a:t/>
                      </a:r>
                      <a:endParaRPr/>
                    </a:p>
                  </a:txBody>
                  <a:tcPr marT="91425" marB="91425" marR="91425" marL="91425" anchor="ctr"/>
                </a:tc>
              </a:tr>
            </a:tbl>
          </a:graphicData>
        </a:graphic>
      </p:graphicFrame>
      <p:pic>
        <p:nvPicPr>
          <p:cNvPr id="227" name="Google Shape;227;p20"/>
          <p:cNvPicPr preferRelativeResize="0"/>
          <p:nvPr/>
        </p:nvPicPr>
        <p:blipFill>
          <a:blip r:embed="rId3">
            <a:alphaModFix/>
          </a:blip>
          <a:stretch>
            <a:fillRect/>
          </a:stretch>
        </p:blipFill>
        <p:spPr>
          <a:xfrm>
            <a:off x="1217524" y="375675"/>
            <a:ext cx="3407050" cy="4401900"/>
          </a:xfrm>
          <a:prstGeom prst="rect">
            <a:avLst/>
          </a:prstGeom>
          <a:noFill/>
          <a:ln>
            <a:noFill/>
          </a:ln>
        </p:spPr>
      </p:pic>
      <p:sp>
        <p:nvSpPr>
          <p:cNvPr id="228" name="Google Shape;228;p20"/>
          <p:cNvSpPr txBox="1"/>
          <p:nvPr/>
        </p:nvSpPr>
        <p:spPr>
          <a:xfrm>
            <a:off x="-2046875" y="-105382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solidFill>
                <a:schemeClr val="dk1"/>
              </a:solidFill>
              <a:latin typeface="Roboto"/>
              <a:ea typeface="Roboto"/>
              <a:cs typeface="Roboto"/>
              <a:sym typeface="Roboto"/>
            </a:endParaRPr>
          </a:p>
        </p:txBody>
      </p:sp>
      <p:pic>
        <p:nvPicPr>
          <p:cNvPr id="229" name="Google Shape;229;p20"/>
          <p:cNvPicPr preferRelativeResize="0"/>
          <p:nvPr/>
        </p:nvPicPr>
        <p:blipFill rotWithShape="1">
          <a:blip r:embed="rId4">
            <a:alphaModFix/>
          </a:blip>
          <a:srcRect b="0" l="34243" r="32522" t="54400"/>
          <a:stretch/>
        </p:blipFill>
        <p:spPr>
          <a:xfrm>
            <a:off x="5286150" y="978150"/>
            <a:ext cx="2679699" cy="2369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3" name="Shape 233"/>
        <p:cNvGrpSpPr/>
        <p:nvPr/>
      </p:nvGrpSpPr>
      <p:grpSpPr>
        <a:xfrm>
          <a:off x="0" y="0"/>
          <a:ext cx="0" cy="0"/>
          <a:chOff x="0" y="0"/>
          <a:chExt cx="0" cy="0"/>
        </a:xfrm>
      </p:grpSpPr>
      <p:graphicFrame>
        <p:nvGraphicFramePr>
          <p:cNvPr id="234" name="Google Shape;234;p21"/>
          <p:cNvGraphicFramePr/>
          <p:nvPr/>
        </p:nvGraphicFramePr>
        <p:xfrm>
          <a:off x="125" y="0"/>
          <a:ext cx="3000000" cy="3000000"/>
        </p:xfrm>
        <a:graphic>
          <a:graphicData uri="http://schemas.openxmlformats.org/drawingml/2006/table">
            <a:tbl>
              <a:tblPr>
                <a:noFill/>
                <a:tableStyleId>{687A722A-0D25-40F6-863F-2EE94639BE53}</a:tableStyleId>
              </a:tblPr>
              <a:tblGrid>
                <a:gridCol w="831275"/>
                <a:gridCol w="831275"/>
                <a:gridCol w="831275"/>
                <a:gridCol w="831275"/>
                <a:gridCol w="831275"/>
                <a:gridCol w="831275"/>
                <a:gridCol w="831275"/>
                <a:gridCol w="831275"/>
                <a:gridCol w="831275"/>
                <a:gridCol w="831275"/>
                <a:gridCol w="831275"/>
              </a:tblGrid>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c gridSpan="4" rowSpan="6">
                  <a:txBody>
                    <a:bodyPr/>
                    <a:lstStyle/>
                    <a:p>
                      <a:pPr indent="0" lvl="0" marL="0" rtl="0" algn="l">
                        <a:spcBef>
                          <a:spcPts val="0"/>
                        </a:spcBef>
                        <a:spcAft>
                          <a:spcPts val="0"/>
                        </a:spcAft>
                        <a:buNone/>
                      </a:pPr>
                      <a:r>
                        <a:t/>
                      </a:r>
                      <a:endParaRPr/>
                    </a:p>
                  </a:txBody>
                  <a:tcPr marT="91425" marB="91425" marR="91425" marL="91425"/>
                </a:tc>
                <a:tc rowSpan="6" hMerge="1"/>
                <a:tc rowSpan="6" hMerge="1"/>
                <a:tc rowSpan="6" hMerge="1"/>
                <a:tc>
                  <a:txBody>
                    <a:bodyPr/>
                    <a:lstStyle/>
                    <a:p>
                      <a:pPr indent="0" lvl="0" marL="0" rtl="0" algn="l">
                        <a:spcBef>
                          <a:spcPts val="0"/>
                        </a:spcBef>
                        <a:spcAft>
                          <a:spcPts val="0"/>
                        </a:spcAft>
                        <a:buNone/>
                      </a:pPr>
                      <a:r>
                        <a:t/>
                      </a:r>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3" rowSpan="3">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3" hMerge="1"/>
                <a:tc rowSpan="3" hMerge="1"/>
                <a:tc gridSpan="4" vMerge="1"/>
                <a:tc hMerge="1" vMerge="1"/>
                <a:tc hMerge="1" vMerge="1"/>
                <a:tc hMerge="1" vMerge="1"/>
                <a:tc>
                  <a:txBody>
                    <a:bodyPr/>
                    <a:lstStyle/>
                    <a:p>
                      <a:pPr indent="0" lvl="0" marL="0" rtl="0" algn="l">
                        <a:spcBef>
                          <a:spcPts val="0"/>
                        </a:spcBef>
                        <a:spcAft>
                          <a:spcPts val="0"/>
                        </a:spcAft>
                        <a:buNone/>
                      </a:pPr>
                      <a:r>
                        <a:t/>
                      </a:r>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3" vMerge="1"/>
                <a:tc hMerge="1" vMerge="1"/>
                <a:tc hMerge="1" vMerge="1"/>
                <a:tc gridSpan="4" vMerge="1"/>
                <a:tc hMerge="1" vMerge="1"/>
                <a:tc hMerge="1" vMerge="1"/>
                <a:tc hMerge="1" vMerge="1"/>
                <a:tc>
                  <a:txBody>
                    <a:bodyPr/>
                    <a:lstStyle/>
                    <a:p>
                      <a:pPr indent="0" lvl="0" marL="0" rtl="0" algn="l">
                        <a:spcBef>
                          <a:spcPts val="0"/>
                        </a:spcBef>
                        <a:spcAft>
                          <a:spcPts val="0"/>
                        </a:spcAft>
                        <a:buNone/>
                      </a:pPr>
                      <a:r>
                        <a:t/>
                      </a:r>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3" vMerge="1"/>
                <a:tc hMerge="1" vMerge="1"/>
                <a:tc hMerge="1" vMerge="1"/>
                <a:tc gridSpan="4" vMerge="1"/>
                <a:tc hMerge="1" vMerge="1"/>
                <a:tc hMerge="1" vMerge="1"/>
                <a:tc hMerge="1" vMerge="1"/>
                <a:tc>
                  <a:txBody>
                    <a:bodyPr/>
                    <a:lstStyle/>
                    <a:p>
                      <a:pPr indent="0" lvl="0" marL="0" rtl="0" algn="l">
                        <a:spcBef>
                          <a:spcPts val="0"/>
                        </a:spcBef>
                        <a:spcAft>
                          <a:spcPts val="0"/>
                        </a:spcAft>
                        <a:buNone/>
                      </a:pPr>
                      <a:r>
                        <a:t/>
                      </a:r>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sz="2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4">
                  <a:txBody>
                    <a:bodyPr/>
                    <a:lstStyle/>
                    <a:p>
                      <a:pPr indent="0" lvl="0" marL="0" rtl="0" algn="r">
                        <a:spcBef>
                          <a:spcPts val="0"/>
                        </a:spcBef>
                        <a:spcAft>
                          <a:spcPts val="0"/>
                        </a:spcAft>
                        <a:buNone/>
                      </a:pPr>
                      <a:r>
                        <a:rPr b="1" lang="fr" sz="2000">
                          <a:latin typeface="Roboto"/>
                          <a:ea typeface="Roboto"/>
                          <a:cs typeface="Roboto"/>
                          <a:sym typeface="Roboto"/>
                        </a:rPr>
                        <a:t>Lewis </a:t>
                      </a:r>
                      <a:r>
                        <a:rPr b="1" lang="fr" sz="2000">
                          <a:latin typeface="Roboto"/>
                          <a:ea typeface="Roboto"/>
                          <a:cs typeface="Roboto"/>
                          <a:sym typeface="Roboto"/>
                        </a:rPr>
                        <a:t>TRONDHEIM,</a:t>
                      </a:r>
                      <a:endParaRPr b="1" sz="2000">
                        <a:latin typeface="Roboto"/>
                        <a:ea typeface="Roboto"/>
                        <a:cs typeface="Roboto"/>
                        <a:sym typeface="Roboto"/>
                      </a:endParaRPr>
                    </a:p>
                    <a:p>
                      <a:pPr indent="0" lvl="0" marL="0" rtl="0" algn="r">
                        <a:spcBef>
                          <a:spcPts val="0"/>
                        </a:spcBef>
                        <a:spcAft>
                          <a:spcPts val="0"/>
                        </a:spcAft>
                        <a:buNone/>
                      </a:pPr>
                      <a:r>
                        <a:rPr b="1" i="1" lang="fr" sz="2000">
                          <a:latin typeface="Roboto"/>
                          <a:ea typeface="Roboto"/>
                          <a:cs typeface="Roboto"/>
                          <a:sym typeface="Roboto"/>
                        </a:rPr>
                        <a:t>Psychanalyse</a:t>
                      </a:r>
                      <a:r>
                        <a:rPr b="1" lang="fr" sz="2000">
                          <a:latin typeface="Roboto"/>
                          <a:ea typeface="Roboto"/>
                          <a:cs typeface="Roboto"/>
                          <a:sym typeface="Roboto"/>
                        </a:rPr>
                        <a:t>, 1990.</a:t>
                      </a:r>
                      <a:r>
                        <a:rPr b="1" i="1" lang="fr" sz="2200">
                          <a:latin typeface="Roboto"/>
                          <a:ea typeface="Roboto"/>
                          <a:cs typeface="Roboto"/>
                          <a:sym typeface="Roboto"/>
                        </a:rPr>
                        <a:t> </a:t>
                      </a:r>
                      <a:endParaRPr b="1" i="1" sz="2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c hMerge="1"/>
                <a:tc gridSpan="4" vMerge="1"/>
                <a:tc hMerge="1" vMerge="1"/>
                <a:tc hMerge="1" vMerge="1"/>
                <a:tc hMerge="1" vMerge="1"/>
                <a:tc>
                  <a:txBody>
                    <a:bodyPr/>
                    <a:lstStyle/>
                    <a:p>
                      <a:pPr indent="0" lvl="0" marL="0" rtl="0" algn="l">
                        <a:spcBef>
                          <a:spcPts val="0"/>
                        </a:spcBef>
                        <a:spcAft>
                          <a:spcPts val="0"/>
                        </a:spcAft>
                        <a:buNone/>
                      </a:pPr>
                      <a:r>
                        <a:t/>
                      </a:r>
                      <a:endParaRPr/>
                    </a:p>
                  </a:txBody>
                  <a:tcPr marT="91425" marB="91425" marR="91425" marL="91425"/>
                </a:tc>
              </a:tr>
              <a:tr h="8572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gridSpan="4">
                  <a:txBody>
                    <a:bodyPr/>
                    <a:lstStyle/>
                    <a:p>
                      <a:pPr indent="0" lvl="0" marL="0" rtl="0" algn="r">
                        <a:spcBef>
                          <a:spcPts val="0"/>
                        </a:spcBef>
                        <a:spcAft>
                          <a:spcPts val="0"/>
                        </a:spcAft>
                        <a:buNone/>
                      </a:pPr>
                      <a:r>
                        <a:rPr lang="fr" sz="1500">
                          <a:solidFill>
                            <a:srgbClr val="4A86E8"/>
                          </a:solidFill>
                          <a:latin typeface="Roboto"/>
                          <a:ea typeface="Roboto"/>
                          <a:cs typeface="Roboto"/>
                          <a:sym typeface="Roboto"/>
                        </a:rPr>
                        <a:t> Reproduction presque à l’identique du même dessin (itération iconique).</a:t>
                      </a:r>
                      <a:endParaRPr sz="1500">
                        <a:solidFill>
                          <a:srgbClr val="4A86E8"/>
                        </a:solidFill>
                        <a:latin typeface="Roboto"/>
                        <a:ea typeface="Roboto"/>
                        <a:cs typeface="Roboto"/>
                        <a:sym typeface="Roboto"/>
                      </a:endParaRPr>
                    </a:p>
                    <a:p>
                      <a:pPr indent="0" lvl="0" marL="0" rtl="0" algn="r">
                        <a:spcBef>
                          <a:spcPts val="0"/>
                        </a:spcBef>
                        <a:spcAft>
                          <a:spcPts val="0"/>
                        </a:spcAft>
                        <a:buNone/>
                      </a:pPr>
                      <a:r>
                        <a:rPr lang="fr" sz="1500">
                          <a:solidFill>
                            <a:srgbClr val="FF00FF"/>
                          </a:solidFill>
                          <a:latin typeface="Roboto"/>
                          <a:ea typeface="Roboto"/>
                          <a:cs typeface="Roboto"/>
                          <a:sym typeface="Roboto"/>
                        </a:rPr>
                        <a:t>Produit un comique de répétition.</a:t>
                      </a:r>
                      <a:endParaRPr sz="1500">
                        <a:solidFill>
                          <a:srgbClr val="FF00FF"/>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hMerge="1"/>
                <a:tc hMerge="1"/>
                <a:tc hMerge="1"/>
                <a:tc gridSpan="4" vMerge="1"/>
                <a:tc hMerge="1" vMerge="1"/>
                <a:tc hMerge="1" vMerge="1"/>
                <a:tc hMerge="1" vMerge="1"/>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35" name="Google Shape;235;p21"/>
          <p:cNvPicPr preferRelativeResize="0"/>
          <p:nvPr/>
        </p:nvPicPr>
        <p:blipFill>
          <a:blip r:embed="rId3">
            <a:alphaModFix/>
          </a:blip>
          <a:stretch>
            <a:fillRect/>
          </a:stretch>
        </p:blipFill>
        <p:spPr>
          <a:xfrm>
            <a:off x="4987765" y="0"/>
            <a:ext cx="3190621" cy="5143500"/>
          </a:xfrm>
          <a:prstGeom prst="rect">
            <a:avLst/>
          </a:prstGeom>
          <a:noFill/>
          <a:ln>
            <a:noFill/>
          </a:ln>
        </p:spPr>
      </p:pic>
      <p:pic>
        <p:nvPicPr>
          <p:cNvPr id="236" name="Google Shape;236;p21"/>
          <p:cNvPicPr preferRelativeResize="0"/>
          <p:nvPr/>
        </p:nvPicPr>
        <p:blipFill rotWithShape="1">
          <a:blip r:embed="rId4">
            <a:alphaModFix/>
          </a:blip>
          <a:srcRect b="0" l="0" r="48349" t="0"/>
          <a:stretch/>
        </p:blipFill>
        <p:spPr>
          <a:xfrm>
            <a:off x="2677225" y="1016000"/>
            <a:ext cx="2124299" cy="2269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